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6"/>
  </p:notesMasterIdLst>
  <p:sldIdLst>
    <p:sldId id="444" r:id="rId2"/>
    <p:sldId id="291" r:id="rId3"/>
    <p:sldId id="430" r:id="rId4"/>
    <p:sldId id="434" r:id="rId5"/>
    <p:sldId id="442" r:id="rId6"/>
    <p:sldId id="431" r:id="rId7"/>
    <p:sldId id="293" r:id="rId8"/>
    <p:sldId id="417" r:id="rId9"/>
    <p:sldId id="426" r:id="rId10"/>
    <p:sldId id="429" r:id="rId11"/>
    <p:sldId id="421" r:id="rId12"/>
    <p:sldId id="296" r:id="rId13"/>
    <p:sldId id="440" r:id="rId14"/>
    <p:sldId id="441" r:id="rId15"/>
    <p:sldId id="443" r:id="rId16"/>
    <p:sldId id="446" r:id="rId17"/>
    <p:sldId id="448" r:id="rId18"/>
    <p:sldId id="447" r:id="rId19"/>
    <p:sldId id="433" r:id="rId20"/>
    <p:sldId id="427" r:id="rId21"/>
    <p:sldId id="489" r:id="rId22"/>
    <p:sldId id="486" r:id="rId23"/>
    <p:sldId id="487" r:id="rId24"/>
    <p:sldId id="450" r:id="rId25"/>
    <p:sldId id="490" r:id="rId26"/>
    <p:sldId id="449" r:id="rId27"/>
    <p:sldId id="451" r:id="rId28"/>
    <p:sldId id="452" r:id="rId29"/>
    <p:sldId id="453" r:id="rId30"/>
    <p:sldId id="454" r:id="rId31"/>
    <p:sldId id="455" r:id="rId32"/>
    <p:sldId id="465" r:id="rId33"/>
    <p:sldId id="456" r:id="rId34"/>
    <p:sldId id="457" r:id="rId35"/>
    <p:sldId id="458" r:id="rId36"/>
    <p:sldId id="459" r:id="rId37"/>
    <p:sldId id="460" r:id="rId38"/>
    <p:sldId id="461" r:id="rId39"/>
    <p:sldId id="462" r:id="rId40"/>
    <p:sldId id="464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5" r:id="rId50"/>
    <p:sldId id="476" r:id="rId51"/>
    <p:sldId id="477" r:id="rId52"/>
    <p:sldId id="478" r:id="rId53"/>
    <p:sldId id="479" r:id="rId54"/>
    <p:sldId id="480" r:id="rId55"/>
    <p:sldId id="482" r:id="rId56"/>
    <p:sldId id="481" r:id="rId57"/>
    <p:sldId id="483" r:id="rId58"/>
    <p:sldId id="485" r:id="rId59"/>
    <p:sldId id="484" r:id="rId60"/>
    <p:sldId id="517" r:id="rId61"/>
    <p:sldId id="518" r:id="rId62"/>
    <p:sldId id="492" r:id="rId63"/>
    <p:sldId id="493" r:id="rId64"/>
    <p:sldId id="494" r:id="rId65"/>
    <p:sldId id="501" r:id="rId66"/>
    <p:sldId id="500" r:id="rId67"/>
    <p:sldId id="495" r:id="rId68"/>
    <p:sldId id="496" r:id="rId69"/>
    <p:sldId id="497" r:id="rId70"/>
    <p:sldId id="498" r:id="rId71"/>
    <p:sldId id="502" r:id="rId72"/>
    <p:sldId id="499" r:id="rId73"/>
    <p:sldId id="503" r:id="rId74"/>
    <p:sldId id="521" r:id="rId75"/>
    <p:sldId id="508" r:id="rId76"/>
    <p:sldId id="511" r:id="rId77"/>
    <p:sldId id="519" r:id="rId78"/>
    <p:sldId id="510" r:id="rId79"/>
    <p:sldId id="512" r:id="rId80"/>
    <p:sldId id="513" r:id="rId81"/>
    <p:sldId id="515" r:id="rId82"/>
    <p:sldId id="516" r:id="rId83"/>
    <p:sldId id="520" r:id="rId84"/>
    <p:sldId id="435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F1F927-8ADC-49AE-85CB-1D239791E39C}" v="167" dt="2022-05-25T03:34:43.1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2" autoAdjust="0"/>
    <p:restoredTop sz="90669" autoAdjust="0"/>
  </p:normalViewPr>
  <p:slideViewPr>
    <p:cSldViewPr>
      <p:cViewPr varScale="1">
        <p:scale>
          <a:sx n="143" d="100"/>
          <a:sy n="143" d="100"/>
        </p:scale>
        <p:origin x="4104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FBC51-7C96-4C87-B266-B4A224F01F76}" type="doc">
      <dgm:prSet loTypeId="urn:microsoft.com/office/officeart/2005/8/layout/architecture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CA"/>
        </a:p>
      </dgm:t>
    </dgm:pt>
    <dgm:pt modelId="{7F3A7476-6FED-4EFC-9FBC-D65A88108F8E}">
      <dgm:prSet phldrT="[Text]"/>
      <dgm:spPr/>
      <dgm:t>
        <a:bodyPr/>
        <a:lstStyle/>
        <a:p>
          <a:r>
            <a:rPr lang="en-CA" dirty="0"/>
            <a:t>Hardware (ultrasound, tracker, etc.)</a:t>
          </a:r>
        </a:p>
      </dgm:t>
    </dgm:pt>
    <dgm:pt modelId="{C405B169-6D50-4140-878B-EBC92874F6B5}" type="parTrans" cxnId="{00A623E0-FEEE-4FA3-A05A-4A33891B8B1A}">
      <dgm:prSet/>
      <dgm:spPr/>
      <dgm:t>
        <a:bodyPr/>
        <a:lstStyle/>
        <a:p>
          <a:endParaRPr lang="en-CA"/>
        </a:p>
      </dgm:t>
    </dgm:pt>
    <dgm:pt modelId="{BCB08290-ADC2-4274-96CC-15C98E3DD677}" type="sibTrans" cxnId="{00A623E0-FEEE-4FA3-A05A-4A33891B8B1A}">
      <dgm:prSet/>
      <dgm:spPr/>
      <dgm:t>
        <a:bodyPr/>
        <a:lstStyle/>
        <a:p>
          <a:endParaRPr lang="en-CA"/>
        </a:p>
      </dgm:t>
    </dgm:pt>
    <dgm:pt modelId="{033A441C-47CE-4701-8511-3EB64DECD667}">
      <dgm:prSet phldrT="[Text]"/>
      <dgm:spPr/>
      <dgm:t>
        <a:bodyPr/>
        <a:lstStyle/>
        <a:p>
          <a:r>
            <a:rPr lang="en-CA" dirty="0"/>
            <a:t>PLUS</a:t>
          </a:r>
        </a:p>
      </dgm:t>
    </dgm:pt>
    <dgm:pt modelId="{7DBA1A3F-3181-4EFD-8F53-9D00BA61BAFF}" type="parTrans" cxnId="{D49B4A41-10F6-4CCE-960E-22821491307B}">
      <dgm:prSet/>
      <dgm:spPr/>
      <dgm:t>
        <a:bodyPr/>
        <a:lstStyle/>
        <a:p>
          <a:endParaRPr lang="en-CA"/>
        </a:p>
      </dgm:t>
    </dgm:pt>
    <dgm:pt modelId="{071A38A1-FF85-4FC3-AE30-14BCD4E3133C}" type="sibTrans" cxnId="{D49B4A41-10F6-4CCE-960E-22821491307B}">
      <dgm:prSet/>
      <dgm:spPr/>
      <dgm:t>
        <a:bodyPr/>
        <a:lstStyle/>
        <a:p>
          <a:endParaRPr lang="en-CA"/>
        </a:p>
      </dgm:t>
    </dgm:pt>
    <dgm:pt modelId="{278E52E0-C769-4948-88FE-AE2F2FA48923}">
      <dgm:prSet phldrT="[Text]"/>
      <dgm:spPr/>
      <dgm:t>
        <a:bodyPr/>
        <a:lstStyle/>
        <a:p>
          <a:r>
            <a:rPr lang="en-CA" dirty="0" err="1"/>
            <a:t>SlicerRT</a:t>
          </a:r>
          <a:endParaRPr lang="en-CA" dirty="0"/>
        </a:p>
      </dgm:t>
    </dgm:pt>
    <dgm:pt modelId="{37E7409E-3245-475E-B0EA-903BE0B0F70E}" type="parTrans" cxnId="{15E81752-1C3A-40D1-81C5-1A32B82953AF}">
      <dgm:prSet/>
      <dgm:spPr/>
      <dgm:t>
        <a:bodyPr/>
        <a:lstStyle/>
        <a:p>
          <a:endParaRPr lang="en-CA"/>
        </a:p>
      </dgm:t>
    </dgm:pt>
    <dgm:pt modelId="{F1AF8315-2413-4AE2-9ACE-7C78CECAAEE3}" type="sibTrans" cxnId="{15E81752-1C3A-40D1-81C5-1A32B82953AF}">
      <dgm:prSet/>
      <dgm:spPr/>
      <dgm:t>
        <a:bodyPr/>
        <a:lstStyle/>
        <a:p>
          <a:endParaRPr lang="en-CA"/>
        </a:p>
      </dgm:t>
    </dgm:pt>
    <dgm:pt modelId="{ED9C2028-E3A6-4B2D-9D91-CD1E729239B8}">
      <dgm:prSet/>
      <dgm:spPr/>
      <dgm:t>
        <a:bodyPr/>
        <a:lstStyle/>
        <a:p>
          <a:r>
            <a:rPr lang="en-CA" dirty="0"/>
            <a:t>Slicer</a:t>
          </a:r>
        </a:p>
      </dgm:t>
    </dgm:pt>
    <dgm:pt modelId="{CE56E6DD-DFD9-468F-B412-C0521A8D0F30}" type="parTrans" cxnId="{2823C75C-EF67-4B4C-A276-021CB8D8EF2A}">
      <dgm:prSet/>
      <dgm:spPr/>
      <dgm:t>
        <a:bodyPr/>
        <a:lstStyle/>
        <a:p>
          <a:endParaRPr lang="en-CA"/>
        </a:p>
      </dgm:t>
    </dgm:pt>
    <dgm:pt modelId="{8572411D-8F5A-4933-8D57-C52B11B32EFF}" type="sibTrans" cxnId="{2823C75C-EF67-4B4C-A276-021CB8D8EF2A}">
      <dgm:prSet/>
      <dgm:spPr/>
      <dgm:t>
        <a:bodyPr/>
        <a:lstStyle/>
        <a:p>
          <a:endParaRPr lang="en-CA"/>
        </a:p>
      </dgm:t>
    </dgm:pt>
    <dgm:pt modelId="{2C3AB9A1-9369-4318-B803-D465F4A81715}">
      <dgm:prSet/>
      <dgm:spPr/>
      <dgm:t>
        <a:bodyPr/>
        <a:lstStyle/>
        <a:p>
          <a:r>
            <a:rPr lang="en-CA"/>
            <a:t>…</a:t>
          </a:r>
          <a:endParaRPr lang="en-CA" dirty="0"/>
        </a:p>
      </dgm:t>
    </dgm:pt>
    <dgm:pt modelId="{3AD5ADEC-B041-408B-80E4-0D66C12C3484}" type="parTrans" cxnId="{E72D0B03-E8B1-4E1D-9498-B3413B99F792}">
      <dgm:prSet/>
      <dgm:spPr/>
      <dgm:t>
        <a:bodyPr/>
        <a:lstStyle/>
        <a:p>
          <a:endParaRPr lang="en-CA"/>
        </a:p>
      </dgm:t>
    </dgm:pt>
    <dgm:pt modelId="{73FC5459-12C4-4115-9012-2CF968413F1C}" type="sibTrans" cxnId="{E72D0B03-E8B1-4E1D-9498-B3413B99F792}">
      <dgm:prSet/>
      <dgm:spPr/>
      <dgm:t>
        <a:bodyPr/>
        <a:lstStyle/>
        <a:p>
          <a:endParaRPr lang="en-CA"/>
        </a:p>
      </dgm:t>
    </dgm:pt>
    <dgm:pt modelId="{4AB8D056-6351-4509-BA50-D6DAFBC0EF1F}">
      <dgm:prSet/>
      <dgm:spPr/>
      <dgm:t>
        <a:bodyPr/>
        <a:lstStyle/>
        <a:p>
          <a:r>
            <a:rPr lang="en-CA" dirty="0" err="1"/>
            <a:t>PerkTutor</a:t>
          </a:r>
          <a:endParaRPr lang="en-CA" dirty="0"/>
        </a:p>
      </dgm:t>
    </dgm:pt>
    <dgm:pt modelId="{F113117D-76FD-4602-9709-9408FAF9EFC4}" type="parTrans" cxnId="{2A0F6F37-732E-470B-9B4D-E77A45518CD2}">
      <dgm:prSet/>
      <dgm:spPr/>
      <dgm:t>
        <a:bodyPr/>
        <a:lstStyle/>
        <a:p>
          <a:endParaRPr lang="en-CA"/>
        </a:p>
      </dgm:t>
    </dgm:pt>
    <dgm:pt modelId="{B4CD43F8-FCC3-432A-AD22-506C2CF993E2}" type="sibTrans" cxnId="{2A0F6F37-732E-470B-9B4D-E77A45518CD2}">
      <dgm:prSet/>
      <dgm:spPr/>
      <dgm:t>
        <a:bodyPr/>
        <a:lstStyle/>
        <a:p>
          <a:endParaRPr lang="en-CA"/>
        </a:p>
      </dgm:t>
    </dgm:pt>
    <dgm:pt modelId="{BB237F58-5727-451B-B38F-38A3179D95D6}">
      <dgm:prSet/>
      <dgm:spPr/>
      <dgm:t>
        <a:bodyPr/>
        <a:lstStyle/>
        <a:p>
          <a:r>
            <a:rPr lang="en-CA" dirty="0" err="1"/>
            <a:t>SlicerIGT</a:t>
          </a:r>
          <a:r>
            <a:rPr lang="en-CA" dirty="0"/>
            <a:t> (Calibration, Visualization)</a:t>
          </a:r>
        </a:p>
      </dgm:t>
    </dgm:pt>
    <dgm:pt modelId="{946BFF12-E95A-45F8-AB82-5F75BD2AB4C5}" type="parTrans" cxnId="{FB5F1A4B-01C9-4A28-B826-593BE8EBC51B}">
      <dgm:prSet/>
      <dgm:spPr/>
      <dgm:t>
        <a:bodyPr/>
        <a:lstStyle/>
        <a:p>
          <a:endParaRPr lang="en-CA"/>
        </a:p>
      </dgm:t>
    </dgm:pt>
    <dgm:pt modelId="{21687C6D-3876-437C-9443-63FF26D780F6}" type="sibTrans" cxnId="{FB5F1A4B-01C9-4A28-B826-593BE8EBC51B}">
      <dgm:prSet/>
      <dgm:spPr/>
      <dgm:t>
        <a:bodyPr/>
        <a:lstStyle/>
        <a:p>
          <a:endParaRPr lang="en-CA"/>
        </a:p>
      </dgm:t>
    </dgm:pt>
    <dgm:pt modelId="{7F62B64A-DAAD-496C-930B-FC760E123A20}">
      <dgm:prSet/>
      <dgm:spPr/>
      <dgm:t>
        <a:bodyPr/>
        <a:lstStyle/>
        <a:p>
          <a:r>
            <a:rPr lang="en-CA" dirty="0"/>
            <a:t>Image Overlay</a:t>
          </a:r>
        </a:p>
      </dgm:t>
    </dgm:pt>
    <dgm:pt modelId="{E02263BB-16E5-4EB8-964F-7CC412024A2D}" type="parTrans" cxnId="{38701EF8-E807-4DA4-A38B-A1264732AE63}">
      <dgm:prSet/>
      <dgm:spPr/>
      <dgm:t>
        <a:bodyPr/>
        <a:lstStyle/>
        <a:p>
          <a:endParaRPr lang="en-CA"/>
        </a:p>
      </dgm:t>
    </dgm:pt>
    <dgm:pt modelId="{1BFA7C4C-791B-46B6-9F84-24E67757C7DA}" type="sibTrans" cxnId="{38701EF8-E807-4DA4-A38B-A1264732AE63}">
      <dgm:prSet/>
      <dgm:spPr/>
      <dgm:t>
        <a:bodyPr/>
        <a:lstStyle/>
        <a:p>
          <a:endParaRPr lang="en-CA"/>
        </a:p>
      </dgm:t>
    </dgm:pt>
    <dgm:pt modelId="{B75F3974-423F-461A-A3EB-CF4E9328BC53}">
      <dgm:prSet/>
      <dgm:spPr/>
      <dgm:t>
        <a:bodyPr/>
        <a:lstStyle/>
        <a:p>
          <a:r>
            <a:rPr lang="en-CA"/>
            <a:t>…</a:t>
          </a:r>
          <a:endParaRPr lang="en-CA" dirty="0"/>
        </a:p>
      </dgm:t>
    </dgm:pt>
    <dgm:pt modelId="{36E3BC17-07DB-43A7-9929-E72B3A8F853D}" type="parTrans" cxnId="{29A6A53F-E687-48C8-B64C-0D4E7E6CA360}">
      <dgm:prSet/>
      <dgm:spPr/>
      <dgm:t>
        <a:bodyPr/>
        <a:lstStyle/>
        <a:p>
          <a:endParaRPr lang="en-CA"/>
        </a:p>
      </dgm:t>
    </dgm:pt>
    <dgm:pt modelId="{3CA735F7-B377-4D98-B5E4-35E5760012A9}" type="sibTrans" cxnId="{29A6A53F-E687-48C8-B64C-0D4E7E6CA360}">
      <dgm:prSet/>
      <dgm:spPr/>
      <dgm:t>
        <a:bodyPr/>
        <a:lstStyle/>
        <a:p>
          <a:endParaRPr lang="en-CA"/>
        </a:p>
      </dgm:t>
    </dgm:pt>
    <dgm:pt modelId="{3080B1F4-9C85-411A-A635-0741B66025DC}" type="pres">
      <dgm:prSet presAssocID="{76AFBC51-7C96-4C87-B266-B4A224F01F7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A0CFB9-31FE-4783-840E-3B1D7537ADD5}" type="pres">
      <dgm:prSet presAssocID="{7F3A7476-6FED-4EFC-9FBC-D65A88108F8E}" presName="vertOne" presStyleCnt="0"/>
      <dgm:spPr/>
    </dgm:pt>
    <dgm:pt modelId="{AAF3937F-F53D-404E-90A3-55A2F7A7FE47}" type="pres">
      <dgm:prSet presAssocID="{7F3A7476-6FED-4EFC-9FBC-D65A88108F8E}" presName="txOne" presStyleLbl="node0" presStyleIdx="0" presStyleCnt="1">
        <dgm:presLayoutVars>
          <dgm:chPref val="3"/>
        </dgm:presLayoutVars>
      </dgm:prSet>
      <dgm:spPr>
        <a:prstGeom prst="rect">
          <a:avLst/>
        </a:prstGeom>
      </dgm:spPr>
    </dgm:pt>
    <dgm:pt modelId="{BD20474B-A31F-4E0B-88C2-CEF90C166642}" type="pres">
      <dgm:prSet presAssocID="{7F3A7476-6FED-4EFC-9FBC-D65A88108F8E}" presName="parTransOne" presStyleCnt="0"/>
      <dgm:spPr/>
    </dgm:pt>
    <dgm:pt modelId="{31DE1728-0793-436E-B5E7-49EC29E1D292}" type="pres">
      <dgm:prSet presAssocID="{7F3A7476-6FED-4EFC-9FBC-D65A88108F8E}" presName="horzOne" presStyleCnt="0"/>
      <dgm:spPr/>
    </dgm:pt>
    <dgm:pt modelId="{A972D3E9-4228-436C-BF64-689FDEF7A24F}" type="pres">
      <dgm:prSet presAssocID="{033A441C-47CE-4701-8511-3EB64DECD667}" presName="vertTwo" presStyleCnt="0"/>
      <dgm:spPr/>
    </dgm:pt>
    <dgm:pt modelId="{F7C6F351-E225-4DF3-BCD6-0598D3FEF405}" type="pres">
      <dgm:prSet presAssocID="{033A441C-47CE-4701-8511-3EB64DECD667}" presName="txTwo" presStyleLbl="node2" presStyleIdx="0" presStyleCnt="1">
        <dgm:presLayoutVars>
          <dgm:chPref val="3"/>
        </dgm:presLayoutVars>
      </dgm:prSet>
      <dgm:spPr>
        <a:prstGeom prst="rect">
          <a:avLst/>
        </a:prstGeom>
      </dgm:spPr>
    </dgm:pt>
    <dgm:pt modelId="{8518117D-9CAA-4A7E-A98B-2776E3311770}" type="pres">
      <dgm:prSet presAssocID="{033A441C-47CE-4701-8511-3EB64DECD667}" presName="parTransTwo" presStyleCnt="0"/>
      <dgm:spPr/>
    </dgm:pt>
    <dgm:pt modelId="{E11A0AC6-D1A8-45E2-AAE2-56FBC7CCA299}" type="pres">
      <dgm:prSet presAssocID="{033A441C-47CE-4701-8511-3EB64DECD667}" presName="horzTwo" presStyleCnt="0"/>
      <dgm:spPr/>
    </dgm:pt>
    <dgm:pt modelId="{4BBF8206-A8EE-43D7-BDB6-8CB03810A5FE}" type="pres">
      <dgm:prSet presAssocID="{ED9C2028-E3A6-4B2D-9D91-CD1E729239B8}" presName="vertThree" presStyleCnt="0"/>
      <dgm:spPr/>
    </dgm:pt>
    <dgm:pt modelId="{169F0C1D-05E3-4A1A-A53F-3320D24538DA}" type="pres">
      <dgm:prSet presAssocID="{ED9C2028-E3A6-4B2D-9D91-CD1E729239B8}" presName="txThree" presStyleLbl="node3" presStyleIdx="0" presStyleCnt="1">
        <dgm:presLayoutVars>
          <dgm:chPref val="3"/>
        </dgm:presLayoutVars>
      </dgm:prSet>
      <dgm:spPr>
        <a:prstGeom prst="rect">
          <a:avLst/>
        </a:prstGeom>
      </dgm:spPr>
    </dgm:pt>
    <dgm:pt modelId="{75370B26-380C-43FA-B50A-951213220876}" type="pres">
      <dgm:prSet presAssocID="{ED9C2028-E3A6-4B2D-9D91-CD1E729239B8}" presName="parTransThree" presStyleCnt="0"/>
      <dgm:spPr/>
    </dgm:pt>
    <dgm:pt modelId="{0A2216E9-0B27-4A30-A647-5F933EDD96E2}" type="pres">
      <dgm:prSet presAssocID="{ED9C2028-E3A6-4B2D-9D91-CD1E729239B8}" presName="horzThree" presStyleCnt="0"/>
      <dgm:spPr/>
    </dgm:pt>
    <dgm:pt modelId="{F8A7C1AA-D3D6-4DBC-996C-30677A2BE494}" type="pres">
      <dgm:prSet presAssocID="{BB237F58-5727-451B-B38F-38A3179D95D6}" presName="vertFour" presStyleCnt="0">
        <dgm:presLayoutVars>
          <dgm:chPref val="3"/>
        </dgm:presLayoutVars>
      </dgm:prSet>
      <dgm:spPr/>
    </dgm:pt>
    <dgm:pt modelId="{A0A0800C-A8E3-464B-A52A-C7D533A660A2}" type="pres">
      <dgm:prSet presAssocID="{BB237F58-5727-451B-B38F-38A3179D95D6}" presName="txFour" presStyleLbl="node4" presStyleIdx="0" presStyleCnt="6">
        <dgm:presLayoutVars>
          <dgm:chPref val="3"/>
        </dgm:presLayoutVars>
      </dgm:prSet>
      <dgm:spPr>
        <a:prstGeom prst="rect">
          <a:avLst/>
        </a:prstGeom>
      </dgm:spPr>
    </dgm:pt>
    <dgm:pt modelId="{84289C7D-6FA9-4322-AF9B-F42993F0B66B}" type="pres">
      <dgm:prSet presAssocID="{BB237F58-5727-451B-B38F-38A3179D95D6}" presName="parTransFour" presStyleCnt="0"/>
      <dgm:spPr/>
    </dgm:pt>
    <dgm:pt modelId="{AABA4BD4-1E9A-4377-BD79-9B34986509BA}" type="pres">
      <dgm:prSet presAssocID="{BB237F58-5727-451B-B38F-38A3179D95D6}" presName="horzFour" presStyleCnt="0"/>
      <dgm:spPr/>
    </dgm:pt>
    <dgm:pt modelId="{54FEC5F8-C550-4E21-957C-3D277D21A95D}" type="pres">
      <dgm:prSet presAssocID="{4AB8D056-6351-4509-BA50-D6DAFBC0EF1F}" presName="vertFour" presStyleCnt="0">
        <dgm:presLayoutVars>
          <dgm:chPref val="3"/>
        </dgm:presLayoutVars>
      </dgm:prSet>
      <dgm:spPr/>
    </dgm:pt>
    <dgm:pt modelId="{2440A77D-BB3E-4E4D-9A74-3E59F10F8B08}" type="pres">
      <dgm:prSet presAssocID="{4AB8D056-6351-4509-BA50-D6DAFBC0EF1F}" presName="txFour" presStyleLbl="node4" presStyleIdx="1" presStyleCnt="6">
        <dgm:presLayoutVars>
          <dgm:chPref val="3"/>
        </dgm:presLayoutVars>
      </dgm:prSet>
      <dgm:spPr>
        <a:prstGeom prst="rect">
          <a:avLst/>
        </a:prstGeom>
      </dgm:spPr>
    </dgm:pt>
    <dgm:pt modelId="{F492D98C-EEA3-4BA9-B1C6-1D12B7D7A7C5}" type="pres">
      <dgm:prSet presAssocID="{4AB8D056-6351-4509-BA50-D6DAFBC0EF1F}" presName="horzFour" presStyleCnt="0"/>
      <dgm:spPr/>
    </dgm:pt>
    <dgm:pt modelId="{DF24A762-C54F-489F-8952-D4174B4AD111}" type="pres">
      <dgm:prSet presAssocID="{B4CD43F8-FCC3-432A-AD22-506C2CF993E2}" presName="sibSpaceFour" presStyleCnt="0"/>
      <dgm:spPr/>
    </dgm:pt>
    <dgm:pt modelId="{39A0DE07-9598-4C4A-BE17-4B40E68DB62B}" type="pres">
      <dgm:prSet presAssocID="{B75F3974-423F-461A-A3EB-CF4E9328BC53}" presName="vertFour" presStyleCnt="0">
        <dgm:presLayoutVars>
          <dgm:chPref val="3"/>
        </dgm:presLayoutVars>
      </dgm:prSet>
      <dgm:spPr/>
    </dgm:pt>
    <dgm:pt modelId="{7DF469C4-7505-41A6-A434-7E0D3FEBADD3}" type="pres">
      <dgm:prSet presAssocID="{B75F3974-423F-461A-A3EB-CF4E9328BC53}" presName="txFour" presStyleLbl="node4" presStyleIdx="2" presStyleCnt="6">
        <dgm:presLayoutVars>
          <dgm:chPref val="3"/>
        </dgm:presLayoutVars>
      </dgm:prSet>
      <dgm:spPr/>
    </dgm:pt>
    <dgm:pt modelId="{A532890A-6345-4CBD-8827-6D4EE02AAC9B}" type="pres">
      <dgm:prSet presAssocID="{B75F3974-423F-461A-A3EB-CF4E9328BC53}" presName="horzFour" presStyleCnt="0"/>
      <dgm:spPr/>
    </dgm:pt>
    <dgm:pt modelId="{1CB44E33-D521-45B4-A1C3-19E3207C11CD}" type="pres">
      <dgm:prSet presAssocID="{3CA735F7-B377-4D98-B5E4-35E5760012A9}" presName="sibSpaceFour" presStyleCnt="0"/>
      <dgm:spPr/>
    </dgm:pt>
    <dgm:pt modelId="{A1550DF9-84B8-49AB-8101-CDA0F94B8BC4}" type="pres">
      <dgm:prSet presAssocID="{7F62B64A-DAAD-496C-930B-FC760E123A20}" presName="vertFour" presStyleCnt="0">
        <dgm:presLayoutVars>
          <dgm:chPref val="3"/>
        </dgm:presLayoutVars>
      </dgm:prSet>
      <dgm:spPr/>
    </dgm:pt>
    <dgm:pt modelId="{D7535F5D-A3AA-49A4-B8E6-397DB499705B}" type="pres">
      <dgm:prSet presAssocID="{7F62B64A-DAAD-496C-930B-FC760E123A20}" presName="txFour" presStyleLbl="node4" presStyleIdx="3" presStyleCnt="6">
        <dgm:presLayoutVars>
          <dgm:chPref val="3"/>
        </dgm:presLayoutVars>
      </dgm:prSet>
      <dgm:spPr>
        <a:prstGeom prst="rect">
          <a:avLst/>
        </a:prstGeom>
      </dgm:spPr>
    </dgm:pt>
    <dgm:pt modelId="{2E543AD0-B88C-4F27-A10E-36B4DB95162A}" type="pres">
      <dgm:prSet presAssocID="{7F62B64A-DAAD-496C-930B-FC760E123A20}" presName="horzFour" presStyleCnt="0"/>
      <dgm:spPr/>
    </dgm:pt>
    <dgm:pt modelId="{BF83E5B6-CACC-410E-B9C2-230E0DD0F1C0}" type="pres">
      <dgm:prSet presAssocID="{21687C6D-3876-437C-9443-63FF26D780F6}" presName="sibSpaceFour" presStyleCnt="0"/>
      <dgm:spPr/>
    </dgm:pt>
    <dgm:pt modelId="{3A71BE41-6587-40C5-B715-4AE7240E2A9C}" type="pres">
      <dgm:prSet presAssocID="{2C3AB9A1-9369-4318-B803-D465F4A81715}" presName="vertFour" presStyleCnt="0">
        <dgm:presLayoutVars>
          <dgm:chPref val="3"/>
        </dgm:presLayoutVars>
      </dgm:prSet>
      <dgm:spPr/>
    </dgm:pt>
    <dgm:pt modelId="{FA2C2B1D-3D80-4736-8847-8E5356D9A095}" type="pres">
      <dgm:prSet presAssocID="{2C3AB9A1-9369-4318-B803-D465F4A81715}" presName="txFour" presStyleLbl="node4" presStyleIdx="4" presStyleCnt="6">
        <dgm:presLayoutVars>
          <dgm:chPref val="3"/>
        </dgm:presLayoutVars>
      </dgm:prSet>
      <dgm:spPr/>
    </dgm:pt>
    <dgm:pt modelId="{0492B53A-05AB-4D66-9242-DF63EAF2E7E2}" type="pres">
      <dgm:prSet presAssocID="{2C3AB9A1-9369-4318-B803-D465F4A81715}" presName="horzFour" presStyleCnt="0"/>
      <dgm:spPr/>
    </dgm:pt>
    <dgm:pt modelId="{AF6B2A7C-CFFC-47B7-8886-7A68D98CE1DA}" type="pres">
      <dgm:prSet presAssocID="{73FC5459-12C4-4115-9012-2CF968413F1C}" presName="sibSpaceFour" presStyleCnt="0"/>
      <dgm:spPr/>
    </dgm:pt>
    <dgm:pt modelId="{B467B895-C766-4C8C-B5E3-8B93930E0741}" type="pres">
      <dgm:prSet presAssocID="{278E52E0-C769-4948-88FE-AE2F2FA48923}" presName="vertFour" presStyleCnt="0">
        <dgm:presLayoutVars>
          <dgm:chPref val="3"/>
        </dgm:presLayoutVars>
      </dgm:prSet>
      <dgm:spPr/>
    </dgm:pt>
    <dgm:pt modelId="{4F98B521-5047-43EA-AE29-D59B475E9CB3}" type="pres">
      <dgm:prSet presAssocID="{278E52E0-C769-4948-88FE-AE2F2FA48923}" presName="txFour" presStyleLbl="node4" presStyleIdx="5" presStyleCnt="6">
        <dgm:presLayoutVars>
          <dgm:chPref val="3"/>
        </dgm:presLayoutVars>
      </dgm:prSet>
      <dgm:spPr>
        <a:prstGeom prst="rect">
          <a:avLst/>
        </a:prstGeom>
      </dgm:spPr>
    </dgm:pt>
    <dgm:pt modelId="{C4FEBAC1-79E3-47E6-840C-71AB9E6CD596}" type="pres">
      <dgm:prSet presAssocID="{278E52E0-C769-4948-88FE-AE2F2FA48923}" presName="horzFour" presStyleCnt="0"/>
      <dgm:spPr/>
    </dgm:pt>
  </dgm:ptLst>
  <dgm:cxnLst>
    <dgm:cxn modelId="{E72D0B03-E8B1-4E1D-9498-B3413B99F792}" srcId="{ED9C2028-E3A6-4B2D-9D91-CD1E729239B8}" destId="{2C3AB9A1-9369-4318-B803-D465F4A81715}" srcOrd="1" destOrd="0" parTransId="{3AD5ADEC-B041-408B-80E4-0D66C12C3484}" sibTransId="{73FC5459-12C4-4115-9012-2CF968413F1C}"/>
    <dgm:cxn modelId="{C269410D-5595-4C27-939F-FF27F5A88059}" type="presOf" srcId="{2C3AB9A1-9369-4318-B803-D465F4A81715}" destId="{FA2C2B1D-3D80-4736-8847-8E5356D9A095}" srcOrd="0" destOrd="0" presId="urn:microsoft.com/office/officeart/2005/8/layout/architecture"/>
    <dgm:cxn modelId="{C876F82F-1E2D-4923-92B8-4BDCB1C86C58}" type="presOf" srcId="{7F3A7476-6FED-4EFC-9FBC-D65A88108F8E}" destId="{AAF3937F-F53D-404E-90A3-55A2F7A7FE47}" srcOrd="0" destOrd="0" presId="urn:microsoft.com/office/officeart/2005/8/layout/architecture"/>
    <dgm:cxn modelId="{29186332-CC06-4699-860B-3CB4707B6A89}" type="presOf" srcId="{ED9C2028-E3A6-4B2D-9D91-CD1E729239B8}" destId="{169F0C1D-05E3-4A1A-A53F-3320D24538DA}" srcOrd="0" destOrd="0" presId="urn:microsoft.com/office/officeart/2005/8/layout/architecture"/>
    <dgm:cxn modelId="{2A0F6F37-732E-470B-9B4D-E77A45518CD2}" srcId="{BB237F58-5727-451B-B38F-38A3179D95D6}" destId="{4AB8D056-6351-4509-BA50-D6DAFBC0EF1F}" srcOrd="0" destOrd="0" parTransId="{F113117D-76FD-4602-9709-9408FAF9EFC4}" sibTransId="{B4CD43F8-FCC3-432A-AD22-506C2CF993E2}"/>
    <dgm:cxn modelId="{65A51C3A-FA34-44F3-86E5-191A6081CFD9}" type="presOf" srcId="{4AB8D056-6351-4509-BA50-D6DAFBC0EF1F}" destId="{2440A77D-BB3E-4E4D-9A74-3E59F10F8B08}" srcOrd="0" destOrd="0" presId="urn:microsoft.com/office/officeart/2005/8/layout/architecture"/>
    <dgm:cxn modelId="{29A6A53F-E687-48C8-B64C-0D4E7E6CA360}" srcId="{BB237F58-5727-451B-B38F-38A3179D95D6}" destId="{B75F3974-423F-461A-A3EB-CF4E9328BC53}" srcOrd="1" destOrd="0" parTransId="{36E3BC17-07DB-43A7-9929-E72B3A8F853D}" sibTransId="{3CA735F7-B377-4D98-B5E4-35E5760012A9}"/>
    <dgm:cxn modelId="{2823C75C-EF67-4B4C-A276-021CB8D8EF2A}" srcId="{033A441C-47CE-4701-8511-3EB64DECD667}" destId="{ED9C2028-E3A6-4B2D-9D91-CD1E729239B8}" srcOrd="0" destOrd="0" parTransId="{CE56E6DD-DFD9-468F-B412-C0521A8D0F30}" sibTransId="{8572411D-8F5A-4933-8D57-C52B11B32EFF}"/>
    <dgm:cxn modelId="{D49B4A41-10F6-4CCE-960E-22821491307B}" srcId="{7F3A7476-6FED-4EFC-9FBC-D65A88108F8E}" destId="{033A441C-47CE-4701-8511-3EB64DECD667}" srcOrd="0" destOrd="0" parTransId="{7DBA1A3F-3181-4EFD-8F53-9D00BA61BAFF}" sibTransId="{071A38A1-FF85-4FC3-AE30-14BCD4E3133C}"/>
    <dgm:cxn modelId="{CBC0A342-4FB7-4979-9C79-A9361C615948}" type="presOf" srcId="{BB237F58-5727-451B-B38F-38A3179D95D6}" destId="{A0A0800C-A8E3-464B-A52A-C7D533A660A2}" srcOrd="0" destOrd="0" presId="urn:microsoft.com/office/officeart/2005/8/layout/architecture"/>
    <dgm:cxn modelId="{D23B0A4A-592B-4D7E-BC34-7C499D88A739}" type="presOf" srcId="{278E52E0-C769-4948-88FE-AE2F2FA48923}" destId="{4F98B521-5047-43EA-AE29-D59B475E9CB3}" srcOrd="0" destOrd="0" presId="urn:microsoft.com/office/officeart/2005/8/layout/architecture"/>
    <dgm:cxn modelId="{FB5F1A4B-01C9-4A28-B826-593BE8EBC51B}" srcId="{ED9C2028-E3A6-4B2D-9D91-CD1E729239B8}" destId="{BB237F58-5727-451B-B38F-38A3179D95D6}" srcOrd="0" destOrd="0" parTransId="{946BFF12-E95A-45F8-AB82-5F75BD2AB4C5}" sibTransId="{21687C6D-3876-437C-9443-63FF26D780F6}"/>
    <dgm:cxn modelId="{2B30114F-0982-483F-BD17-7855B31BC8BD}" type="presOf" srcId="{7F62B64A-DAAD-496C-930B-FC760E123A20}" destId="{D7535F5D-A3AA-49A4-B8E6-397DB499705B}" srcOrd="0" destOrd="0" presId="urn:microsoft.com/office/officeart/2005/8/layout/architecture"/>
    <dgm:cxn modelId="{15E81752-1C3A-40D1-81C5-1A32B82953AF}" srcId="{ED9C2028-E3A6-4B2D-9D91-CD1E729239B8}" destId="{278E52E0-C769-4948-88FE-AE2F2FA48923}" srcOrd="2" destOrd="0" parTransId="{37E7409E-3245-475E-B0EA-903BE0B0F70E}" sibTransId="{F1AF8315-2413-4AE2-9ACE-7C78CECAAEE3}"/>
    <dgm:cxn modelId="{E5E0DB81-E5AD-4404-AEAB-883F74931458}" type="presOf" srcId="{B75F3974-423F-461A-A3EB-CF4E9328BC53}" destId="{7DF469C4-7505-41A6-A434-7E0D3FEBADD3}" srcOrd="0" destOrd="0" presId="urn:microsoft.com/office/officeart/2005/8/layout/architecture"/>
    <dgm:cxn modelId="{6C907CB4-8C01-45C6-B5D3-696875F02A3D}" type="presOf" srcId="{76AFBC51-7C96-4C87-B266-B4A224F01F76}" destId="{3080B1F4-9C85-411A-A635-0741B66025DC}" srcOrd="0" destOrd="0" presId="urn:microsoft.com/office/officeart/2005/8/layout/architecture"/>
    <dgm:cxn modelId="{00A623E0-FEEE-4FA3-A05A-4A33891B8B1A}" srcId="{76AFBC51-7C96-4C87-B266-B4A224F01F76}" destId="{7F3A7476-6FED-4EFC-9FBC-D65A88108F8E}" srcOrd="0" destOrd="0" parTransId="{C405B169-6D50-4140-878B-EBC92874F6B5}" sibTransId="{BCB08290-ADC2-4274-96CC-15C98E3DD677}"/>
    <dgm:cxn modelId="{8050E0F1-77B7-4191-95D3-5C3687C648B1}" type="presOf" srcId="{033A441C-47CE-4701-8511-3EB64DECD667}" destId="{F7C6F351-E225-4DF3-BCD6-0598D3FEF405}" srcOrd="0" destOrd="0" presId="urn:microsoft.com/office/officeart/2005/8/layout/architecture"/>
    <dgm:cxn modelId="{38701EF8-E807-4DA4-A38B-A1264732AE63}" srcId="{BB237F58-5727-451B-B38F-38A3179D95D6}" destId="{7F62B64A-DAAD-496C-930B-FC760E123A20}" srcOrd="2" destOrd="0" parTransId="{E02263BB-16E5-4EB8-964F-7CC412024A2D}" sibTransId="{1BFA7C4C-791B-46B6-9F84-24E67757C7DA}"/>
    <dgm:cxn modelId="{D3F80F6B-1710-49FA-988C-3546B9D44EE5}" type="presParOf" srcId="{3080B1F4-9C85-411A-A635-0741B66025DC}" destId="{7CA0CFB9-31FE-4783-840E-3B1D7537ADD5}" srcOrd="0" destOrd="0" presId="urn:microsoft.com/office/officeart/2005/8/layout/architecture"/>
    <dgm:cxn modelId="{0FE64A8D-8A6F-4A1F-85DC-CDE73B1B657A}" type="presParOf" srcId="{7CA0CFB9-31FE-4783-840E-3B1D7537ADD5}" destId="{AAF3937F-F53D-404E-90A3-55A2F7A7FE47}" srcOrd="0" destOrd="0" presId="urn:microsoft.com/office/officeart/2005/8/layout/architecture"/>
    <dgm:cxn modelId="{ADCD37AE-AE2E-44B2-B92F-C34FDE54FE38}" type="presParOf" srcId="{7CA0CFB9-31FE-4783-840E-3B1D7537ADD5}" destId="{BD20474B-A31F-4E0B-88C2-CEF90C166642}" srcOrd="1" destOrd="0" presId="urn:microsoft.com/office/officeart/2005/8/layout/architecture"/>
    <dgm:cxn modelId="{8A07A059-02C5-4F46-B816-5E7307F1B546}" type="presParOf" srcId="{7CA0CFB9-31FE-4783-840E-3B1D7537ADD5}" destId="{31DE1728-0793-436E-B5E7-49EC29E1D292}" srcOrd="2" destOrd="0" presId="urn:microsoft.com/office/officeart/2005/8/layout/architecture"/>
    <dgm:cxn modelId="{14C2DDAB-4F36-4D6A-BE2A-2D6F96D6E615}" type="presParOf" srcId="{31DE1728-0793-436E-B5E7-49EC29E1D292}" destId="{A972D3E9-4228-436C-BF64-689FDEF7A24F}" srcOrd="0" destOrd="0" presId="urn:microsoft.com/office/officeart/2005/8/layout/architecture"/>
    <dgm:cxn modelId="{CC50DCF5-CE48-42F5-A661-EB71E8CC6C1C}" type="presParOf" srcId="{A972D3E9-4228-436C-BF64-689FDEF7A24F}" destId="{F7C6F351-E225-4DF3-BCD6-0598D3FEF405}" srcOrd="0" destOrd="0" presId="urn:microsoft.com/office/officeart/2005/8/layout/architecture"/>
    <dgm:cxn modelId="{A4B87CFA-F04F-490E-9B73-8573980CC804}" type="presParOf" srcId="{A972D3E9-4228-436C-BF64-689FDEF7A24F}" destId="{8518117D-9CAA-4A7E-A98B-2776E3311770}" srcOrd="1" destOrd="0" presId="urn:microsoft.com/office/officeart/2005/8/layout/architecture"/>
    <dgm:cxn modelId="{B97F5D84-D567-489A-9DB3-4C7AA0ADA1F6}" type="presParOf" srcId="{A972D3E9-4228-436C-BF64-689FDEF7A24F}" destId="{E11A0AC6-D1A8-45E2-AAE2-56FBC7CCA299}" srcOrd="2" destOrd="0" presId="urn:microsoft.com/office/officeart/2005/8/layout/architecture"/>
    <dgm:cxn modelId="{91550FD7-AE3B-4BCE-B65D-F03E349FA907}" type="presParOf" srcId="{E11A0AC6-D1A8-45E2-AAE2-56FBC7CCA299}" destId="{4BBF8206-A8EE-43D7-BDB6-8CB03810A5FE}" srcOrd="0" destOrd="0" presId="urn:microsoft.com/office/officeart/2005/8/layout/architecture"/>
    <dgm:cxn modelId="{C77F13E7-1BB1-4E37-9378-E92F2EE2405A}" type="presParOf" srcId="{4BBF8206-A8EE-43D7-BDB6-8CB03810A5FE}" destId="{169F0C1D-05E3-4A1A-A53F-3320D24538DA}" srcOrd="0" destOrd="0" presId="urn:microsoft.com/office/officeart/2005/8/layout/architecture"/>
    <dgm:cxn modelId="{F4D73FDD-AAA8-4524-BC2D-2641BA722894}" type="presParOf" srcId="{4BBF8206-A8EE-43D7-BDB6-8CB03810A5FE}" destId="{75370B26-380C-43FA-B50A-951213220876}" srcOrd="1" destOrd="0" presId="urn:microsoft.com/office/officeart/2005/8/layout/architecture"/>
    <dgm:cxn modelId="{83041EA8-3A96-485D-88FB-3A8B4A00823E}" type="presParOf" srcId="{4BBF8206-A8EE-43D7-BDB6-8CB03810A5FE}" destId="{0A2216E9-0B27-4A30-A647-5F933EDD96E2}" srcOrd="2" destOrd="0" presId="urn:microsoft.com/office/officeart/2005/8/layout/architecture"/>
    <dgm:cxn modelId="{1869B95B-098B-436E-8AC2-E4F8C3E8A576}" type="presParOf" srcId="{0A2216E9-0B27-4A30-A647-5F933EDD96E2}" destId="{F8A7C1AA-D3D6-4DBC-996C-30677A2BE494}" srcOrd="0" destOrd="0" presId="urn:microsoft.com/office/officeart/2005/8/layout/architecture"/>
    <dgm:cxn modelId="{F916C280-DF81-4D46-93B2-47A516B7C012}" type="presParOf" srcId="{F8A7C1AA-D3D6-4DBC-996C-30677A2BE494}" destId="{A0A0800C-A8E3-464B-A52A-C7D533A660A2}" srcOrd="0" destOrd="0" presId="urn:microsoft.com/office/officeart/2005/8/layout/architecture"/>
    <dgm:cxn modelId="{9804B4B9-7A69-4DDC-BAE4-F7EC68EE905A}" type="presParOf" srcId="{F8A7C1AA-D3D6-4DBC-996C-30677A2BE494}" destId="{84289C7D-6FA9-4322-AF9B-F42993F0B66B}" srcOrd="1" destOrd="0" presId="urn:microsoft.com/office/officeart/2005/8/layout/architecture"/>
    <dgm:cxn modelId="{632AD27D-3015-4B71-A3FF-F4DD1DD2B1E7}" type="presParOf" srcId="{F8A7C1AA-D3D6-4DBC-996C-30677A2BE494}" destId="{AABA4BD4-1E9A-4377-BD79-9B34986509BA}" srcOrd="2" destOrd="0" presId="urn:microsoft.com/office/officeart/2005/8/layout/architecture"/>
    <dgm:cxn modelId="{CE8CF1A8-5258-4829-B2D4-069E9D3E431C}" type="presParOf" srcId="{AABA4BD4-1E9A-4377-BD79-9B34986509BA}" destId="{54FEC5F8-C550-4E21-957C-3D277D21A95D}" srcOrd="0" destOrd="0" presId="urn:microsoft.com/office/officeart/2005/8/layout/architecture"/>
    <dgm:cxn modelId="{92C55BF4-CBDF-439F-BBBC-4AD5AB6CEA89}" type="presParOf" srcId="{54FEC5F8-C550-4E21-957C-3D277D21A95D}" destId="{2440A77D-BB3E-4E4D-9A74-3E59F10F8B08}" srcOrd="0" destOrd="0" presId="urn:microsoft.com/office/officeart/2005/8/layout/architecture"/>
    <dgm:cxn modelId="{156C181C-082D-48EB-8B30-556961C5E93F}" type="presParOf" srcId="{54FEC5F8-C550-4E21-957C-3D277D21A95D}" destId="{F492D98C-EEA3-4BA9-B1C6-1D12B7D7A7C5}" srcOrd="1" destOrd="0" presId="urn:microsoft.com/office/officeart/2005/8/layout/architecture"/>
    <dgm:cxn modelId="{4ABA3579-A7FF-443C-92F6-E2952ECC9326}" type="presParOf" srcId="{AABA4BD4-1E9A-4377-BD79-9B34986509BA}" destId="{DF24A762-C54F-489F-8952-D4174B4AD111}" srcOrd="1" destOrd="0" presId="urn:microsoft.com/office/officeart/2005/8/layout/architecture"/>
    <dgm:cxn modelId="{5B4A4101-9A87-4F61-8D47-3443624EBC49}" type="presParOf" srcId="{AABA4BD4-1E9A-4377-BD79-9B34986509BA}" destId="{39A0DE07-9598-4C4A-BE17-4B40E68DB62B}" srcOrd="2" destOrd="0" presId="urn:microsoft.com/office/officeart/2005/8/layout/architecture"/>
    <dgm:cxn modelId="{FD14186D-B825-4321-87E4-DD48B330D3EC}" type="presParOf" srcId="{39A0DE07-9598-4C4A-BE17-4B40E68DB62B}" destId="{7DF469C4-7505-41A6-A434-7E0D3FEBADD3}" srcOrd="0" destOrd="0" presId="urn:microsoft.com/office/officeart/2005/8/layout/architecture"/>
    <dgm:cxn modelId="{DEBD4AB7-BE1E-48EC-97F3-F2F384A8E309}" type="presParOf" srcId="{39A0DE07-9598-4C4A-BE17-4B40E68DB62B}" destId="{A532890A-6345-4CBD-8827-6D4EE02AAC9B}" srcOrd="1" destOrd="0" presId="urn:microsoft.com/office/officeart/2005/8/layout/architecture"/>
    <dgm:cxn modelId="{CE4742B5-FBF5-4E64-A2EE-5F678C3DA9AF}" type="presParOf" srcId="{AABA4BD4-1E9A-4377-BD79-9B34986509BA}" destId="{1CB44E33-D521-45B4-A1C3-19E3207C11CD}" srcOrd="3" destOrd="0" presId="urn:microsoft.com/office/officeart/2005/8/layout/architecture"/>
    <dgm:cxn modelId="{B0CD2672-BBB1-4AD5-8BC4-FC7BC325F245}" type="presParOf" srcId="{AABA4BD4-1E9A-4377-BD79-9B34986509BA}" destId="{A1550DF9-84B8-49AB-8101-CDA0F94B8BC4}" srcOrd="4" destOrd="0" presId="urn:microsoft.com/office/officeart/2005/8/layout/architecture"/>
    <dgm:cxn modelId="{75B0A010-0989-4C66-A8A1-71BBE4887430}" type="presParOf" srcId="{A1550DF9-84B8-49AB-8101-CDA0F94B8BC4}" destId="{D7535F5D-A3AA-49A4-B8E6-397DB499705B}" srcOrd="0" destOrd="0" presId="urn:microsoft.com/office/officeart/2005/8/layout/architecture"/>
    <dgm:cxn modelId="{04F750BD-371B-47D3-A792-C1F4737DEA94}" type="presParOf" srcId="{A1550DF9-84B8-49AB-8101-CDA0F94B8BC4}" destId="{2E543AD0-B88C-4F27-A10E-36B4DB95162A}" srcOrd="1" destOrd="0" presId="urn:microsoft.com/office/officeart/2005/8/layout/architecture"/>
    <dgm:cxn modelId="{ADA5FB0C-2FFF-4FE9-9EE9-9169A5FDCD59}" type="presParOf" srcId="{0A2216E9-0B27-4A30-A647-5F933EDD96E2}" destId="{BF83E5B6-CACC-410E-B9C2-230E0DD0F1C0}" srcOrd="1" destOrd="0" presId="urn:microsoft.com/office/officeart/2005/8/layout/architecture"/>
    <dgm:cxn modelId="{7648B512-344E-4A84-8D01-1ACF11F673EC}" type="presParOf" srcId="{0A2216E9-0B27-4A30-A647-5F933EDD96E2}" destId="{3A71BE41-6587-40C5-B715-4AE7240E2A9C}" srcOrd="2" destOrd="0" presId="urn:microsoft.com/office/officeart/2005/8/layout/architecture"/>
    <dgm:cxn modelId="{A3B0E02D-5793-4F5A-A57C-C16298429A03}" type="presParOf" srcId="{3A71BE41-6587-40C5-B715-4AE7240E2A9C}" destId="{FA2C2B1D-3D80-4736-8847-8E5356D9A095}" srcOrd="0" destOrd="0" presId="urn:microsoft.com/office/officeart/2005/8/layout/architecture"/>
    <dgm:cxn modelId="{3B19B1B3-B3F9-453E-9F68-B94987749DB1}" type="presParOf" srcId="{3A71BE41-6587-40C5-B715-4AE7240E2A9C}" destId="{0492B53A-05AB-4D66-9242-DF63EAF2E7E2}" srcOrd="1" destOrd="0" presId="urn:microsoft.com/office/officeart/2005/8/layout/architecture"/>
    <dgm:cxn modelId="{9D3676D1-0A44-4AD2-8A37-D1D9370D1699}" type="presParOf" srcId="{0A2216E9-0B27-4A30-A647-5F933EDD96E2}" destId="{AF6B2A7C-CFFC-47B7-8886-7A68D98CE1DA}" srcOrd="3" destOrd="0" presId="urn:microsoft.com/office/officeart/2005/8/layout/architecture"/>
    <dgm:cxn modelId="{79BDA4D7-027F-46D7-ABED-A118014BB7A9}" type="presParOf" srcId="{0A2216E9-0B27-4A30-A647-5F933EDD96E2}" destId="{B467B895-C766-4C8C-B5E3-8B93930E0741}" srcOrd="4" destOrd="0" presId="urn:microsoft.com/office/officeart/2005/8/layout/architecture"/>
    <dgm:cxn modelId="{DB01F699-1CE5-478E-8B13-EAF41E1A7CF1}" type="presParOf" srcId="{B467B895-C766-4C8C-B5E3-8B93930E0741}" destId="{4F98B521-5047-43EA-AE29-D59B475E9CB3}" srcOrd="0" destOrd="0" presId="urn:microsoft.com/office/officeart/2005/8/layout/architecture"/>
    <dgm:cxn modelId="{B6C6CDF9-BD0D-420D-B7E4-19EE65083666}" type="presParOf" srcId="{B467B895-C766-4C8C-B5E3-8B93930E0741}" destId="{C4FEBAC1-79E3-47E6-840C-71AB9E6CD596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3937F-F53D-404E-90A3-55A2F7A7FE47}">
      <dsp:nvSpPr>
        <dsp:cNvPr id="0" name=""/>
        <dsp:cNvSpPr/>
      </dsp:nvSpPr>
      <dsp:spPr>
        <a:xfrm>
          <a:off x="2515" y="3301361"/>
          <a:ext cx="6090969" cy="761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 dirty="0"/>
            <a:t>Hardware (ultrasound, tracker, etc.)</a:t>
          </a:r>
        </a:p>
      </dsp:txBody>
      <dsp:txXfrm>
        <a:off x="2515" y="3301361"/>
        <a:ext cx="6090969" cy="761007"/>
      </dsp:txXfrm>
    </dsp:sp>
    <dsp:sp modelId="{F7C6F351-E225-4DF3-BCD6-0598D3FEF405}">
      <dsp:nvSpPr>
        <dsp:cNvPr id="0" name=""/>
        <dsp:cNvSpPr/>
      </dsp:nvSpPr>
      <dsp:spPr>
        <a:xfrm>
          <a:off x="2515" y="2476428"/>
          <a:ext cx="6090969" cy="7610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 dirty="0"/>
            <a:t>PLUS</a:t>
          </a:r>
        </a:p>
      </dsp:txBody>
      <dsp:txXfrm>
        <a:off x="2515" y="2476428"/>
        <a:ext cx="6090969" cy="761007"/>
      </dsp:txXfrm>
    </dsp:sp>
    <dsp:sp modelId="{169F0C1D-05E3-4A1A-A53F-3320D24538DA}">
      <dsp:nvSpPr>
        <dsp:cNvPr id="0" name=""/>
        <dsp:cNvSpPr/>
      </dsp:nvSpPr>
      <dsp:spPr>
        <a:xfrm>
          <a:off x="2515" y="1651496"/>
          <a:ext cx="6090969" cy="7610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 dirty="0"/>
            <a:t>Slicer</a:t>
          </a:r>
        </a:p>
      </dsp:txBody>
      <dsp:txXfrm>
        <a:off x="2515" y="1651496"/>
        <a:ext cx="6090969" cy="761007"/>
      </dsp:txXfrm>
    </dsp:sp>
    <dsp:sp modelId="{A0A0800C-A8E3-464B-A52A-C7D533A660A2}">
      <dsp:nvSpPr>
        <dsp:cNvPr id="0" name=""/>
        <dsp:cNvSpPr/>
      </dsp:nvSpPr>
      <dsp:spPr>
        <a:xfrm>
          <a:off x="2515" y="826563"/>
          <a:ext cx="3644518" cy="7610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 err="1"/>
            <a:t>SlicerIGT</a:t>
          </a:r>
          <a:r>
            <a:rPr lang="en-CA" sz="2000" kern="1200" dirty="0"/>
            <a:t> (Calibration, Visualization)</a:t>
          </a:r>
        </a:p>
      </dsp:txBody>
      <dsp:txXfrm>
        <a:off x="2515" y="826563"/>
        <a:ext cx="3644518" cy="761007"/>
      </dsp:txXfrm>
    </dsp:sp>
    <dsp:sp modelId="{2440A77D-BB3E-4E4D-9A74-3E59F10F8B08}">
      <dsp:nvSpPr>
        <dsp:cNvPr id="0" name=""/>
        <dsp:cNvSpPr/>
      </dsp:nvSpPr>
      <dsp:spPr>
        <a:xfrm>
          <a:off x="2515" y="1631"/>
          <a:ext cx="1198066" cy="7610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 err="1"/>
            <a:t>PerkTutor</a:t>
          </a:r>
          <a:endParaRPr lang="en-CA" sz="2000" kern="1200" dirty="0"/>
        </a:p>
      </dsp:txBody>
      <dsp:txXfrm>
        <a:off x="2515" y="1631"/>
        <a:ext cx="1198066" cy="761007"/>
      </dsp:txXfrm>
    </dsp:sp>
    <dsp:sp modelId="{7DF469C4-7505-41A6-A434-7E0D3FEBADD3}">
      <dsp:nvSpPr>
        <dsp:cNvPr id="0" name=""/>
        <dsp:cNvSpPr/>
      </dsp:nvSpPr>
      <dsp:spPr>
        <a:xfrm>
          <a:off x="1225740" y="1631"/>
          <a:ext cx="1198066" cy="7610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…</a:t>
          </a:r>
          <a:endParaRPr lang="en-CA" sz="2000" kern="1200" dirty="0"/>
        </a:p>
      </dsp:txBody>
      <dsp:txXfrm>
        <a:off x="1248029" y="23920"/>
        <a:ext cx="1153488" cy="716429"/>
      </dsp:txXfrm>
    </dsp:sp>
    <dsp:sp modelId="{D7535F5D-A3AA-49A4-B8E6-397DB499705B}">
      <dsp:nvSpPr>
        <dsp:cNvPr id="0" name=""/>
        <dsp:cNvSpPr/>
      </dsp:nvSpPr>
      <dsp:spPr>
        <a:xfrm>
          <a:off x="2448966" y="1631"/>
          <a:ext cx="1198066" cy="7610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Image Overlay</a:t>
          </a:r>
        </a:p>
      </dsp:txBody>
      <dsp:txXfrm>
        <a:off x="2448966" y="1631"/>
        <a:ext cx="1198066" cy="761007"/>
      </dsp:txXfrm>
    </dsp:sp>
    <dsp:sp modelId="{FA2C2B1D-3D80-4736-8847-8E5356D9A095}">
      <dsp:nvSpPr>
        <dsp:cNvPr id="0" name=""/>
        <dsp:cNvSpPr/>
      </dsp:nvSpPr>
      <dsp:spPr>
        <a:xfrm>
          <a:off x="3672192" y="826563"/>
          <a:ext cx="1198066" cy="7610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…</a:t>
          </a:r>
          <a:endParaRPr lang="en-CA" sz="2000" kern="1200" dirty="0"/>
        </a:p>
      </dsp:txBody>
      <dsp:txXfrm>
        <a:off x="3694481" y="848852"/>
        <a:ext cx="1153488" cy="716429"/>
      </dsp:txXfrm>
    </dsp:sp>
    <dsp:sp modelId="{4F98B521-5047-43EA-AE29-D59B475E9CB3}">
      <dsp:nvSpPr>
        <dsp:cNvPr id="0" name=""/>
        <dsp:cNvSpPr/>
      </dsp:nvSpPr>
      <dsp:spPr>
        <a:xfrm>
          <a:off x="4895418" y="826563"/>
          <a:ext cx="1198066" cy="7610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 err="1"/>
            <a:t>SlicerRT</a:t>
          </a:r>
          <a:endParaRPr lang="en-CA" sz="2000" kern="1200" dirty="0"/>
        </a:p>
      </dsp:txBody>
      <dsp:txXfrm>
        <a:off x="4895418" y="826563"/>
        <a:ext cx="1198066" cy="761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16264-6225-448A-8F6B-37C607BF693C}" type="datetimeFigureOut">
              <a:rPr lang="en-CA" smtClean="0"/>
              <a:pPr/>
              <a:t>2022-05-23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8D7CC-9EDB-427A-B68E-C9E3B672A84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8921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Open</a:t>
            </a:r>
            <a:r>
              <a:rPr lang="en-CA" baseline="0" dirty="0"/>
              <a:t> source software library developed in Perk Lab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Rapidly prototype image guided systems for use in clinical research</a:t>
            </a:r>
          </a:p>
          <a:p>
            <a:pPr marL="171450" indent="-171450">
              <a:buFontTx/>
              <a:buChar char="-"/>
            </a:pPr>
            <a:r>
              <a:rPr lang="en-CA" baseline="0" dirty="0" err="1"/>
              <a:t>Aquire</a:t>
            </a:r>
            <a:r>
              <a:rPr lang="en-CA" baseline="0" dirty="0"/>
              <a:t> and manage data from imaging and tracking modalities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Merge to single data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250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Other</a:t>
            </a:r>
            <a:r>
              <a:rPr lang="en-CA" baseline="0" dirty="0"/>
              <a:t> application fCal</a:t>
            </a:r>
          </a:p>
          <a:p>
            <a:r>
              <a:rPr lang="en-CA" baseline="0" dirty="0"/>
              <a:t>- Used for temporal + spatial calibration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Temporal calibration</a:t>
            </a:r>
          </a:p>
          <a:p>
            <a:pPr marL="628650" lvl="1" indent="-171450">
              <a:buFontTx/>
              <a:buChar char="-"/>
            </a:pPr>
            <a:r>
              <a:rPr lang="en-CA" baseline="0" dirty="0"/>
              <a:t>How</a:t>
            </a:r>
          </a:p>
          <a:p>
            <a:pPr marL="628650" lvl="1" indent="-171450">
              <a:buFontTx/>
              <a:buChar char="-"/>
            </a:pPr>
            <a:r>
              <a:rPr lang="en-CA" baseline="0" dirty="0"/>
              <a:t>Why</a:t>
            </a:r>
          </a:p>
          <a:p>
            <a:pPr marL="171450" lvl="0" indent="-171450">
              <a:buFontTx/>
              <a:buChar char="-"/>
            </a:pPr>
            <a:r>
              <a:rPr lang="en-CA" baseline="0" dirty="0"/>
              <a:t>Spatial calibration</a:t>
            </a:r>
          </a:p>
          <a:p>
            <a:pPr marL="628650" lvl="1" indent="-171450">
              <a:buFontTx/>
              <a:buChar char="-"/>
            </a:pPr>
            <a:r>
              <a:rPr lang="en-CA" baseline="0" dirty="0"/>
              <a:t>How</a:t>
            </a:r>
          </a:p>
          <a:p>
            <a:pPr marL="171450" indent="-171450">
              <a:buFontTx/>
              <a:buChar char="-"/>
            </a:pPr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1525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CA" baseline="0" dirty="0"/>
              <a:t>Spatial calibration</a:t>
            </a:r>
          </a:p>
          <a:p>
            <a:pPr marL="628650" lvl="1" indent="-171450">
              <a:buFontTx/>
              <a:buChar char="-"/>
            </a:pPr>
            <a:r>
              <a:rPr lang="en-CA" baseline="0" dirty="0"/>
              <a:t>Why</a:t>
            </a:r>
          </a:p>
          <a:p>
            <a:endParaRPr lang="en-CA" baseline="0" dirty="0"/>
          </a:p>
          <a:p>
            <a:r>
              <a:rPr lang="en-CA" baseline="0" dirty="0"/>
              <a:t>- Corner of the image relative to the probe</a:t>
            </a:r>
          </a:p>
          <a:p>
            <a:r>
              <a:rPr lang="en-CA" baseline="0" dirty="0"/>
              <a:t>- Scale of the image in mm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9729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addition to streaming data, Plus can also record data in</a:t>
            </a:r>
            <a:r>
              <a:rPr lang="en-CA" baseline="0" dirty="0"/>
              <a:t> Sequence files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Contain synchronized image and transform data</a:t>
            </a:r>
          </a:p>
          <a:p>
            <a:pPr marL="171450" indent="-171450">
              <a:buFontTx/>
              <a:buChar char="-"/>
            </a:pPr>
            <a:r>
              <a:rPr lang="en-CA" dirty="0"/>
              <a:t>Based</a:t>
            </a:r>
            <a:r>
              <a:rPr lang="en-CA" baseline="0" dirty="0"/>
              <a:t> on the </a:t>
            </a:r>
            <a:r>
              <a:rPr lang="en-CA" baseline="0" dirty="0" err="1"/>
              <a:t>MetaIO</a:t>
            </a:r>
            <a:r>
              <a:rPr lang="en-CA" baseline="0" dirty="0"/>
              <a:t> format developed in ITK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Sequences can be used in other applications such as 3D Slicer</a:t>
            </a:r>
          </a:p>
          <a:p>
            <a:pPr marL="171450" indent="-171450">
              <a:buFontTx/>
              <a:buChar char="-"/>
            </a:pPr>
            <a:r>
              <a:rPr lang="en-CA" dirty="0"/>
              <a:t>Both </a:t>
            </a:r>
            <a:r>
              <a:rPr lang="en-CA" dirty="0" err="1"/>
              <a:t>PlusServer</a:t>
            </a:r>
            <a:r>
              <a:rPr lang="en-CA" dirty="0"/>
              <a:t> and </a:t>
            </a:r>
            <a:r>
              <a:rPr lang="en-CA" dirty="0" err="1"/>
              <a:t>fCal</a:t>
            </a:r>
            <a:r>
              <a:rPr lang="en-CA" dirty="0"/>
              <a:t> can read and replay sequence files, as well as perform other algorithms such as volume reconstruction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5869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baseline="0" dirty="0"/>
              <a:t>Point out features</a:t>
            </a:r>
          </a:p>
          <a:p>
            <a:pPr marL="628650" lvl="1" indent="-171450">
              <a:buFontTx/>
              <a:buChar char="-"/>
            </a:pPr>
            <a:r>
              <a:rPr lang="en-CA" baseline="0" dirty="0"/>
              <a:t>Metadata</a:t>
            </a:r>
          </a:p>
          <a:p>
            <a:pPr marL="628650" lvl="1" indent="-171450">
              <a:buFontTx/>
              <a:buChar char="-"/>
            </a:pPr>
            <a:r>
              <a:rPr lang="en-CA" baseline="0" dirty="0"/>
              <a:t>Transform</a:t>
            </a:r>
          </a:p>
          <a:p>
            <a:pPr marL="628650" lvl="1" indent="-171450">
              <a:buFontTx/>
              <a:buChar char="-"/>
            </a:pPr>
            <a:r>
              <a:rPr lang="en-CA" baseline="0" dirty="0"/>
              <a:t>Status</a:t>
            </a:r>
          </a:p>
          <a:p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Other applications:</a:t>
            </a:r>
          </a:p>
          <a:p>
            <a:pPr marL="628650" lvl="1" indent="-171450">
              <a:buFontTx/>
              <a:buChar char="-"/>
            </a:pPr>
            <a:r>
              <a:rPr lang="en-CA" baseline="0" dirty="0"/>
              <a:t>Edit</a:t>
            </a:r>
          </a:p>
          <a:p>
            <a:pPr marL="628650" lvl="1" indent="-171450">
              <a:buFontTx/>
              <a:buChar char="-"/>
            </a:pPr>
            <a:r>
              <a:rPr lang="en-CA" baseline="0" dirty="0"/>
              <a:t>Replay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51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Need to be able to write config files</a:t>
            </a:r>
          </a:p>
          <a:p>
            <a:pPr marL="171450" indent="-171450">
              <a:buFontTx/>
              <a:buChar char="-"/>
            </a:pPr>
            <a:r>
              <a:rPr lang="en-CA" dirty="0"/>
              <a:t>What are they?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XML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What hardware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What processing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What connections (devices)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What</a:t>
            </a:r>
            <a:r>
              <a:rPr lang="en-CA" baseline="0" dirty="0"/>
              <a:t> output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7901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Element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Object in tag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Has name</a:t>
            </a:r>
          </a:p>
          <a:p>
            <a:pPr marL="171450" indent="-171450">
              <a:buFontTx/>
              <a:buChar char="-"/>
            </a:pPr>
            <a:endParaRPr lang="en-CA" baseline="0" dirty="0"/>
          </a:p>
          <a:p>
            <a:pPr marL="0" indent="0">
              <a:buFontTx/>
              <a:buNone/>
            </a:pPr>
            <a:r>
              <a:rPr lang="en-CA" baseline="0" dirty="0"/>
              <a:t>Attribute: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Defines properties of an element</a:t>
            </a:r>
          </a:p>
          <a:p>
            <a:pPr marL="171450" indent="-171450">
              <a:buFontTx/>
              <a:buChar char="-"/>
            </a:pPr>
            <a:endParaRPr lang="en-CA" baseline="0" dirty="0"/>
          </a:p>
          <a:p>
            <a:pPr marL="0" indent="0">
              <a:buFontTx/>
              <a:buNone/>
            </a:pPr>
            <a:r>
              <a:rPr lang="en-CA" dirty="0"/>
              <a:t>Can have nested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6087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0178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7108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</a:t>
            </a:r>
            <a:r>
              <a:rPr lang="en-US" baseline="0" dirty="0"/>
              <a:t> the linkage by ID, give them a basis to understand other config files</a:t>
            </a:r>
          </a:p>
          <a:p>
            <a:endParaRPr lang="en-US" baseline="0" dirty="0"/>
          </a:p>
          <a:p>
            <a:r>
              <a:rPr lang="en-US" baseline="0" dirty="0"/>
              <a:t>Within the config file, the elements can be stored within these tags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DataCollection</a:t>
            </a:r>
            <a:r>
              <a:rPr lang="en-US" baseline="0" dirty="0"/>
              <a:t> contains all of the device and channel information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And finally </a:t>
            </a:r>
            <a:r>
              <a:rPr lang="en-US" dirty="0" err="1"/>
              <a:t>CoordinateDefinitions</a:t>
            </a:r>
            <a:r>
              <a:rPr lang="en-US" dirty="0"/>
              <a:t> can contain hardcoded transforms (for</a:t>
            </a:r>
            <a:r>
              <a:rPr lang="en-US" baseline="0" dirty="0"/>
              <a:t> applications like ultrasound calibrations)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PlusOpenIGTLinkServer</a:t>
            </a:r>
            <a:r>
              <a:rPr lang="en-US" baseline="0" dirty="0"/>
              <a:t> sends data from a single channel over </a:t>
            </a:r>
            <a:r>
              <a:rPr lang="en-US" baseline="0" dirty="0" err="1"/>
              <a:t>openigtlink</a:t>
            </a:r>
            <a:r>
              <a:rPr lang="en-US" baseline="0" dirty="0"/>
              <a:t> using the specified connection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86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</a:t>
            </a:r>
            <a:r>
              <a:rPr lang="en-US" baseline="0" dirty="0"/>
              <a:t> the linkage by ID, give them a basis to understand other config files</a:t>
            </a:r>
          </a:p>
          <a:p>
            <a:endParaRPr lang="en-US" baseline="0" dirty="0"/>
          </a:p>
          <a:p>
            <a:r>
              <a:rPr lang="en-US" baseline="0" dirty="0"/>
              <a:t>Example pipeline</a:t>
            </a:r>
          </a:p>
          <a:p>
            <a:endParaRPr lang="en-US" baseline="0" dirty="0"/>
          </a:p>
          <a:p>
            <a:r>
              <a:rPr lang="en-US" baseline="0" dirty="0"/>
              <a:t> using an Ascension EM tracker and an </a:t>
            </a:r>
            <a:r>
              <a:rPr lang="en-US" baseline="0" dirty="0" err="1"/>
              <a:t>Ultrasonix</a:t>
            </a:r>
            <a:r>
              <a:rPr lang="en-US" baseline="0" dirty="0"/>
              <a:t> ultrasound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2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To use </a:t>
            </a:r>
            <a:r>
              <a:rPr lang="en-CA" baseline="0" dirty="0"/>
              <a:t>algorithm + tracker software might be implemented like. (A)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Good for 1, but for &gt;1 results in duplicated work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Need to implement new interface and modify algorithm to support</a:t>
            </a:r>
          </a:p>
          <a:p>
            <a:pPr marL="171450" indent="-171450">
              <a:buFontTx/>
              <a:buChar char="-"/>
            </a:pP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dirty="0"/>
              <a:t>Plus: only need to adjust single file to completely change hardware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baseline="0" dirty="0"/>
              <a:t>Output from Plus always in consistent format</a:t>
            </a: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Many devices supported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Adding support only requires interface between Plus and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3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6273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4326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6275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9055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End up with workflow that looks like this:</a:t>
            </a:r>
          </a:p>
          <a:p>
            <a:pPr marL="171450" indent="-171450">
              <a:buFontTx/>
              <a:buChar char="-"/>
            </a:pPr>
            <a:r>
              <a:rPr lang="en-CA" dirty="0"/>
              <a:t>Low level</a:t>
            </a:r>
            <a:r>
              <a:rPr lang="en-CA" baseline="0" dirty="0"/>
              <a:t> hardware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Connected to Plus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Broadcast to Slicer over OpenIGTLink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Processed in modules</a:t>
            </a:r>
          </a:p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8515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Main application:</a:t>
            </a:r>
            <a:r>
              <a:rPr lang="en-CA" baseline="0" dirty="0"/>
              <a:t> </a:t>
            </a:r>
            <a:r>
              <a:rPr lang="en-CA" baseline="0" dirty="0" err="1"/>
              <a:t>PlusServer</a:t>
            </a: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Connect devices and transmit data over OpenIGTLink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(Open source network communication protocol)</a:t>
            </a:r>
          </a:p>
          <a:p>
            <a:pPr marL="171450" indent="-171450">
              <a:buFontTx/>
              <a:buChar char="-"/>
            </a:pP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Plus server launcher</a:t>
            </a:r>
          </a:p>
          <a:p>
            <a:pPr marL="628650" lvl="1" indent="-171450">
              <a:buFontTx/>
              <a:buChar char="-"/>
            </a:pPr>
            <a:r>
              <a:rPr lang="en-CA" baseline="0" dirty="0"/>
              <a:t>Select configuration and start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Controlled remotely from Slicer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53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Single config file, set up connections</a:t>
            </a:r>
            <a:r>
              <a:rPr lang="en-CA" baseline="0" dirty="0"/>
              <a:t> like…</a:t>
            </a:r>
          </a:p>
          <a:p>
            <a:pPr marL="171450" indent="-171450">
              <a:buFontTx/>
              <a:buChar char="-"/>
            </a:pPr>
            <a:r>
              <a:rPr lang="en-CA" dirty="0"/>
              <a:t>Describe connections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473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Plus supports many different tracking devices (list</a:t>
            </a:r>
            <a:r>
              <a:rPr lang="en-CA" baseline="0" dirty="0"/>
              <a:t> is not exhaustive)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Red stars are hardware that we have access to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Green stars are virtual devices that don’t require a piece of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8513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Similarily</a:t>
            </a:r>
            <a:r>
              <a:rPr lang="en-CA" dirty="0"/>
              <a:t>,</a:t>
            </a:r>
            <a:r>
              <a:rPr lang="en-CA" baseline="0" dirty="0"/>
              <a:t> Plus also supports a wide variety of Imaging devices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4050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a mixer device is</a:t>
            </a:r>
          </a:p>
          <a:p>
            <a:r>
              <a:rPr lang="en-US" dirty="0"/>
              <a:t>Explain</a:t>
            </a:r>
            <a:r>
              <a:rPr lang="en-US" baseline="0" dirty="0"/>
              <a:t> what a capture device is</a:t>
            </a:r>
          </a:p>
          <a:p>
            <a:endParaRPr lang="en-US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Example pipeline in Plus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Inputs are: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Produce data channels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Virtual mixer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Combine channels to a single output</a:t>
            </a:r>
          </a:p>
          <a:p>
            <a:pPr marL="628650" lvl="1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Virtual capture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Record data</a:t>
            </a:r>
          </a:p>
          <a:p>
            <a:pPr marL="628650" lvl="1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Output to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93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setting up the XML in this</a:t>
            </a:r>
            <a:r>
              <a:rPr lang="en-US" baseline="0" dirty="0"/>
              <a:t> format, we have specified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What we are retrieving from hardware (transform, image names)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What devices we are transmitting the information to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What data we are sending over OpenIGTLink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7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453B-AEAE-4244-95EF-2AD99E393E43}" type="datetime1">
              <a:rPr lang="en-CA" smtClean="0"/>
              <a:t>2022-05-23</a:t>
            </a:fld>
            <a:endParaRPr lang="en-CA" dirty="0"/>
          </a:p>
        </p:txBody>
      </p:sp>
      <p:pic>
        <p:nvPicPr>
          <p:cNvPr id="7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8862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63" y="5872163"/>
            <a:ext cx="122713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60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22114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2800"/>
            </a:lvl1pPr>
            <a:lvl2pPr>
              <a:spcBef>
                <a:spcPts val="1200"/>
              </a:spcBef>
              <a:spcAft>
                <a:spcPts val="1200"/>
              </a:spcAft>
              <a:defRPr sz="2400"/>
            </a:lvl2pPr>
            <a:lvl3pPr>
              <a:spcBef>
                <a:spcPts val="1200"/>
              </a:spcBef>
              <a:spcAft>
                <a:spcPts val="1200"/>
              </a:spcAft>
              <a:defRPr sz="2000"/>
            </a:lvl3pPr>
            <a:lvl4pPr>
              <a:spcBef>
                <a:spcPts val="1200"/>
              </a:spcBef>
              <a:spcAft>
                <a:spcPts val="1200"/>
              </a:spcAft>
              <a:defRPr sz="1800"/>
            </a:lvl4pPr>
            <a:lvl5pPr>
              <a:spcBef>
                <a:spcPts val="1200"/>
              </a:spcBef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3608" y="6356350"/>
            <a:ext cx="936104" cy="365125"/>
          </a:xfrm>
        </p:spPr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3728" y="6356350"/>
            <a:ext cx="5976664" cy="365125"/>
          </a:xfrm>
        </p:spPr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648072" cy="365125"/>
          </a:xfrm>
        </p:spPr>
        <p:txBody>
          <a:bodyPr/>
          <a:lstStyle/>
          <a:p>
            <a:fld id="{090008EC-8F43-4B00-B358-048442A1BFBF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611560" y="908720"/>
            <a:ext cx="7992888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49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043608" y="6356350"/>
            <a:ext cx="936104" cy="365125"/>
          </a:xfrm>
        </p:spPr>
        <p:txBody>
          <a:bodyPr/>
          <a:lstStyle/>
          <a:p>
            <a:fld id="{7A66F097-A9DF-4D1E-B902-6CEFF6E97E1E}" type="datetime1">
              <a:rPr lang="en-CA" smtClean="0"/>
              <a:t>2022-05-23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3728" y="6356350"/>
            <a:ext cx="5976664" cy="365125"/>
          </a:xfrm>
        </p:spPr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648072" cy="365125"/>
          </a:xfrm>
        </p:spPr>
        <p:txBody>
          <a:bodyPr/>
          <a:lstStyle/>
          <a:p>
            <a:fld id="{090008EC-8F43-4B00-B358-048442A1BFBF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953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9464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F73FB-7306-4867-9688-FEB2B02BB7B3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19672" y="6356350"/>
            <a:ext cx="59046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Laboratory for Percutaneous Surgery (The Perk Lab) – Copyright © Queen’s University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8384" y="6356350"/>
            <a:ext cx="658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008EC-8F43-4B00-B358-048442A1BFB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808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8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asso@queensu.ca" TargetMode="External"/><Relationship Id="rId2" Type="http://schemas.openxmlformats.org/officeDocument/2006/relationships/hyperlink" Target="mailto:1krs1@queensu.c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perk-software.cs.queensu.ca/plus/doc/nightly/user/Configuration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perk-software.cs.queensu.ca/plus/packages/nightly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wnload.slice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mailto:lasso@queensu.c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1krs1@queensu.ca" TargetMode="External"/><Relationship Id="rId5" Type="http://schemas.openxmlformats.org/officeDocument/2006/relationships/hyperlink" Target="http://www.plustoolkit.org/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958975"/>
            <a:ext cx="8640960" cy="1470025"/>
          </a:xfrm>
        </p:spPr>
        <p:txBody>
          <a:bodyPr>
            <a:normAutofit fontScale="90000"/>
          </a:bodyPr>
          <a:lstStyle/>
          <a:p>
            <a:r>
              <a:rPr lang="en-CA" dirty="0"/>
              <a:t>SlicerIGT Ecosystem:</a:t>
            </a:r>
            <a:br>
              <a:rPr lang="en-CA" dirty="0"/>
            </a:br>
            <a:r>
              <a:rPr lang="en-CA" dirty="0"/>
              <a:t>Introduction to Plus, SlicerIGT and Sequences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CA" dirty="0"/>
              <a:t>Kyle Sunderland, Andras Lasso</a:t>
            </a:r>
          </a:p>
          <a:p>
            <a:r>
              <a:rPr lang="en-CA" dirty="0"/>
              <a:t>(</a:t>
            </a:r>
            <a:r>
              <a:rPr lang="en-CA" dirty="0">
                <a:hlinkClick r:id="rId2"/>
              </a:rPr>
              <a:t>1krs1@queensu.ca</a:t>
            </a:r>
            <a:r>
              <a:rPr lang="en-CA" dirty="0"/>
              <a:t>, </a:t>
            </a:r>
            <a:r>
              <a:rPr lang="en-CA" dirty="0">
                <a:hlinkClick r:id="rId3"/>
              </a:rPr>
              <a:t>lasso@queensu.ca</a:t>
            </a:r>
            <a:r>
              <a:rPr lang="en-CA" dirty="0"/>
              <a:t>)</a:t>
            </a:r>
          </a:p>
          <a:p>
            <a:endParaRPr lang="en-CA" dirty="0"/>
          </a:p>
          <a:p>
            <a:r>
              <a:rPr lang="en-CA" dirty="0"/>
              <a:t>May 25, 2022</a:t>
            </a:r>
          </a:p>
          <a:p>
            <a:endParaRPr lang="en-CA" dirty="0"/>
          </a:p>
          <a:p>
            <a:r>
              <a:rPr lang="en-CA" dirty="0"/>
              <a:t>Laboratory for Percutaneous Surgery</a:t>
            </a:r>
          </a:p>
          <a:p>
            <a:r>
              <a:rPr lang="en-CA" dirty="0"/>
              <a:t>Queen’s University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3937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343948" y="3470271"/>
            <a:ext cx="3709236" cy="1902945"/>
            <a:chOff x="1655263" y="774076"/>
            <a:chExt cx="4932961" cy="5930920"/>
          </a:xfrm>
        </p:grpSpPr>
        <p:sp>
          <p:nvSpPr>
            <p:cNvPr id="99" name="Rectangle 98"/>
            <p:cNvSpPr/>
            <p:nvPr/>
          </p:nvSpPr>
          <p:spPr>
            <a:xfrm>
              <a:off x="1655263" y="774076"/>
              <a:ext cx="4932961" cy="593092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680963" y="5872688"/>
              <a:ext cx="1880937" cy="80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 err="1"/>
                <a:t>TrackerDevice</a:t>
              </a:r>
              <a:endParaRPr lang="en-CA" sz="1200" b="1" dirty="0"/>
            </a:p>
          </p:txBody>
        </p:sp>
      </p:grpSp>
      <p:sp>
        <p:nvSpPr>
          <p:cNvPr id="120" name="Title 1"/>
          <p:cNvSpPr txBox="1">
            <a:spLocks/>
          </p:cNvSpPr>
          <p:nvPr/>
        </p:nvSpPr>
        <p:spPr bwMode="auto">
          <a:xfrm>
            <a:off x="0" y="0"/>
            <a:ext cx="9144000" cy="103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rgbClr val="800000"/>
                </a:solidFill>
              </a:rPr>
              <a:t>Example: Tracked Video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3616" y="3614287"/>
            <a:ext cx="1524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200" b="1" i="1" dirty="0"/>
              <a:t>Internal data sources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368392" y="3650542"/>
            <a:ext cx="1843568" cy="1490740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Output Channel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584413" y="3960814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ProbeToTracker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584414" y="4370621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ReferenceToTracker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585162" y="4730661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StylusToTracker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63616" y="3960814"/>
            <a:ext cx="1522996" cy="265791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ProbeToTracker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80135" y="4370621"/>
            <a:ext cx="1522996" cy="265791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ReferenceToTracker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cxnSp>
        <p:nvCxnSpPr>
          <p:cNvPr id="73" name="Elbow Connector 72"/>
          <p:cNvCxnSpPr>
            <a:stCxn id="42" idx="3"/>
            <a:endCxn id="56" idx="1"/>
          </p:cNvCxnSpPr>
          <p:nvPr/>
        </p:nvCxnSpPr>
        <p:spPr>
          <a:xfrm>
            <a:off x="2090060" y="4863557"/>
            <a:ext cx="49510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72"/>
          <p:cNvCxnSpPr>
            <a:stCxn id="63" idx="3"/>
            <a:endCxn id="53" idx="1"/>
          </p:cNvCxnSpPr>
          <p:nvPr/>
        </p:nvCxnSpPr>
        <p:spPr>
          <a:xfrm>
            <a:off x="2086612" y="4093710"/>
            <a:ext cx="497801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72"/>
          <p:cNvCxnSpPr>
            <a:stCxn id="67" idx="3"/>
            <a:endCxn id="54" idx="1"/>
          </p:cNvCxnSpPr>
          <p:nvPr/>
        </p:nvCxnSpPr>
        <p:spPr>
          <a:xfrm>
            <a:off x="2103131" y="4503517"/>
            <a:ext cx="48128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67064" y="4730661"/>
            <a:ext cx="1522996" cy="265791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StylusToTracker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4880452" y="2049360"/>
            <a:ext cx="3672408" cy="3323856"/>
            <a:chOff x="1655263" y="774076"/>
            <a:chExt cx="4932961" cy="6100074"/>
          </a:xfrm>
        </p:grpSpPr>
        <p:sp>
          <p:nvSpPr>
            <p:cNvPr id="82" name="Rectangle 81"/>
            <p:cNvSpPr/>
            <p:nvPr/>
          </p:nvSpPr>
          <p:spPr>
            <a:xfrm>
              <a:off x="1655263" y="774076"/>
              <a:ext cx="4932961" cy="593092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680963" y="6010825"/>
              <a:ext cx="1880936" cy="863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 err="1"/>
                <a:t>MixerDevice</a:t>
              </a:r>
              <a:endParaRPr lang="en-CA" sz="1200" b="1" dirty="0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6904896" y="2229631"/>
            <a:ext cx="1843568" cy="1847442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Output Channel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120917" y="2897418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ProbeToTracker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120918" y="3307225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ReferenceToTracker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121666" y="3667265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StylusToTracker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664427" y="3341111"/>
            <a:ext cx="1843568" cy="1490740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Input Channel</a:t>
            </a:r>
          </a:p>
        </p:txBody>
      </p:sp>
      <p:sp>
        <p:nvSpPr>
          <p:cNvPr id="97" name="Rectangle 96"/>
          <p:cNvSpPr/>
          <p:nvPr/>
        </p:nvSpPr>
        <p:spPr>
          <a:xfrm>
            <a:off x="4880448" y="3651383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ProbeToTracker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880449" y="4061190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ReferenceToTracker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81197" y="4421230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StylusToTracker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cxnSp>
        <p:nvCxnSpPr>
          <p:cNvPr id="102" name="Elbow Connector 72"/>
          <p:cNvCxnSpPr>
            <a:stCxn id="48" idx="3"/>
            <a:endCxn id="96" idx="1"/>
          </p:cNvCxnSpPr>
          <p:nvPr/>
        </p:nvCxnSpPr>
        <p:spPr>
          <a:xfrm flipV="1">
            <a:off x="4211960" y="4086481"/>
            <a:ext cx="452467" cy="30943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72"/>
          <p:cNvCxnSpPr>
            <a:stCxn id="97" idx="3"/>
            <a:endCxn id="87" idx="1"/>
          </p:cNvCxnSpPr>
          <p:nvPr/>
        </p:nvCxnSpPr>
        <p:spPr>
          <a:xfrm flipV="1">
            <a:off x="6403444" y="3030314"/>
            <a:ext cx="717473" cy="7539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72"/>
          <p:cNvCxnSpPr>
            <a:stCxn id="100" idx="3"/>
            <a:endCxn id="88" idx="1"/>
          </p:cNvCxnSpPr>
          <p:nvPr/>
        </p:nvCxnSpPr>
        <p:spPr>
          <a:xfrm flipV="1">
            <a:off x="6403445" y="3440121"/>
            <a:ext cx="717473" cy="7539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72"/>
          <p:cNvCxnSpPr>
            <a:stCxn id="101" idx="3"/>
            <a:endCxn id="89" idx="1"/>
          </p:cNvCxnSpPr>
          <p:nvPr/>
        </p:nvCxnSpPr>
        <p:spPr>
          <a:xfrm flipV="1">
            <a:off x="6404193" y="3800161"/>
            <a:ext cx="717473" cy="7539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343948" y="1994834"/>
            <a:ext cx="3709236" cy="1146134"/>
            <a:chOff x="1655263" y="774076"/>
            <a:chExt cx="4932961" cy="5930920"/>
          </a:xfrm>
        </p:grpSpPr>
        <p:sp>
          <p:nvSpPr>
            <p:cNvPr id="110" name="Rectangle 109"/>
            <p:cNvSpPr/>
            <p:nvPr/>
          </p:nvSpPr>
          <p:spPr>
            <a:xfrm>
              <a:off x="1655263" y="774076"/>
              <a:ext cx="4932961" cy="593092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680963" y="5245524"/>
              <a:ext cx="1880937" cy="863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 err="1"/>
                <a:t>VideoDevice</a:t>
              </a:r>
              <a:endParaRPr lang="en-CA" sz="1200" b="1" dirty="0"/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509390" y="2149883"/>
            <a:ext cx="1524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200" b="1" i="1" dirty="0"/>
              <a:t>Internal data sources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2314166" y="2175104"/>
            <a:ext cx="1843568" cy="745370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Output Channel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2530187" y="2485376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Video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9390" y="2485376"/>
            <a:ext cx="1522996" cy="265791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Video</a:t>
            </a:r>
          </a:p>
        </p:txBody>
      </p:sp>
      <p:cxnSp>
        <p:nvCxnSpPr>
          <p:cNvPr id="116" name="Elbow Connector 72"/>
          <p:cNvCxnSpPr>
            <a:stCxn id="115" idx="3"/>
            <a:endCxn id="114" idx="1"/>
          </p:cNvCxnSpPr>
          <p:nvPr/>
        </p:nvCxnSpPr>
        <p:spPr>
          <a:xfrm>
            <a:off x="2032386" y="2618272"/>
            <a:ext cx="497801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4624704" y="2395598"/>
            <a:ext cx="1843568" cy="745370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Input Channel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4840725" y="2725170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Video</a:t>
            </a:r>
          </a:p>
        </p:txBody>
      </p:sp>
      <p:cxnSp>
        <p:nvCxnSpPr>
          <p:cNvPr id="119" name="Elbow Connector 72"/>
          <p:cNvCxnSpPr>
            <a:stCxn id="113" idx="3"/>
            <a:endCxn id="117" idx="1"/>
          </p:cNvCxnSpPr>
          <p:nvPr/>
        </p:nvCxnSpPr>
        <p:spPr>
          <a:xfrm>
            <a:off x="4157734" y="2547789"/>
            <a:ext cx="466970" cy="22049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7129230" y="2526834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Video</a:t>
            </a:r>
          </a:p>
        </p:txBody>
      </p:sp>
      <p:cxnSp>
        <p:nvCxnSpPr>
          <p:cNvPr id="122" name="Elbow Connector 72"/>
          <p:cNvCxnSpPr>
            <a:stCxn id="117" idx="3"/>
            <a:endCxn id="121" idx="1"/>
          </p:cNvCxnSpPr>
          <p:nvPr/>
        </p:nvCxnSpPr>
        <p:spPr>
          <a:xfrm flipV="1">
            <a:off x="6468272" y="2659730"/>
            <a:ext cx="660958" cy="10855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E0F40-192C-4F0F-B213-6E854E0A125E}" type="datetime1">
              <a:rPr lang="en-CA" smtClean="0"/>
              <a:t>2022-05-23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36052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perk-software.cs.queensu.ca/plus/doc/nightly/modelcatalog/rendered/PhantomDefinition_fCal_2.0_Wiring_2.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259" y="3925330"/>
            <a:ext cx="3960440" cy="228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fCal Application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265" y="1705318"/>
            <a:ext cx="4144431" cy="2092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031562" y="3736352"/>
            <a:ext cx="38231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Spatial ultrasound calibration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36600-8680-41A0-AFE3-69472807B593}" type="datetime1">
              <a:rPr lang="en-CA" smtClean="0"/>
              <a:t>2022-05-23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11</a:t>
            </a:fld>
            <a:endParaRPr lang="en-CA" dirty="0"/>
          </a:p>
        </p:txBody>
      </p:sp>
      <p:pic>
        <p:nvPicPr>
          <p:cNvPr id="15" name="Picture 14" descr="MetricPlotCalibrate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16" y="1681430"/>
            <a:ext cx="4152348" cy="209296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569923" y="3713328"/>
            <a:ext cx="38231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Temporal ultrasound calibration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985564" y="5775920"/>
            <a:ext cx="38231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000" dirty="0"/>
              <a:t>fCal phantom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2891D8-968C-402D-8BC9-DC3372D0F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49831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200" dirty="0"/>
              <a:t>fCal (Freehand tracked ultrasound calibration application)</a:t>
            </a:r>
          </a:p>
        </p:txBody>
      </p:sp>
      <p:pic>
        <p:nvPicPr>
          <p:cNvPr id="13" name="Picture 2" descr="icon_fCal.png">
            <a:extLst>
              <a:ext uri="{FF2B5EF4-FFF2-40B4-BE49-F238E27FC236}">
                <a16:creationId xmlns:a16="http://schemas.microsoft.com/office/drawing/2014/main" id="{E7306818-F236-4DE2-BE64-DFE17F7C6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660" y="4293758"/>
            <a:ext cx="1620000" cy="16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744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Calibration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4525963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lang="en-US" sz="2400" dirty="0"/>
              <a:t>Goal: determine the transform between coordinates systems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743075"/>
            <a:ext cx="838200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8B62-7033-49A8-9641-9B804D64E676}" type="datetime1">
              <a:rPr lang="en-CA" smtClean="0"/>
              <a:t>2022-05-23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883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Sequence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Timestamped image and transform recording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Based on the </a:t>
            </a:r>
            <a:r>
              <a:rPr lang="en-CA" sz="2400" i="1" dirty="0"/>
              <a:t>Meta IO </a:t>
            </a:r>
            <a:r>
              <a:rPr lang="en-CA" sz="2400" dirty="0"/>
              <a:t>standard image file format (.</a:t>
            </a:r>
            <a:r>
              <a:rPr lang="en-CA" sz="2400" dirty="0" err="1"/>
              <a:t>mha</a:t>
            </a:r>
            <a:r>
              <a:rPr lang="en-CA" sz="2400" dirty="0"/>
              <a:t>, .</a:t>
            </a:r>
            <a:r>
              <a:rPr lang="en-CA" sz="2400" dirty="0" err="1"/>
              <a:t>mhd</a:t>
            </a:r>
            <a:r>
              <a:rPr lang="en-CA" sz="2400" dirty="0"/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Images readable by many existing applications (e.g. 3D Slicer)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Extra information for tracking/reconstruction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Image orientation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Transforms from tracker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Tracker and image status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Timestamps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etc.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Usable by all Plus applications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EFC2-11E5-4437-AC0C-3AC6084F0A41}" type="datetime1">
              <a:rPr lang="en-CA" smtClean="0"/>
              <a:t>2022-05-23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586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Sequence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799" cy="452596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CA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CA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EditSequenceFile.exe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Editor for sequence files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20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ViewSeqMetaFile.exe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Replay saved sequence files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1999" y="1052736"/>
            <a:ext cx="4464497" cy="526297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177800" indent="-177800"/>
            <a:r>
              <a:rPr lang="en-CA" sz="1050" dirty="0" err="1"/>
              <a:t>ObjectType</a:t>
            </a:r>
            <a:r>
              <a:rPr lang="en-CA" sz="1050" dirty="0"/>
              <a:t> = Image</a:t>
            </a:r>
          </a:p>
          <a:p>
            <a:pPr marL="177800" indent="-177800"/>
            <a:r>
              <a:rPr lang="en-CA" sz="1050" dirty="0" err="1"/>
              <a:t>NDims</a:t>
            </a:r>
            <a:r>
              <a:rPr lang="en-CA" sz="1050" dirty="0"/>
              <a:t> = 3</a:t>
            </a:r>
          </a:p>
          <a:p>
            <a:pPr marL="177800" indent="-177800"/>
            <a:r>
              <a:rPr lang="en-CA" sz="1050" dirty="0" err="1"/>
              <a:t>BinaryData</a:t>
            </a:r>
            <a:r>
              <a:rPr lang="en-CA" sz="1050" dirty="0"/>
              <a:t> = True</a:t>
            </a:r>
          </a:p>
          <a:p>
            <a:pPr marL="177800" indent="-177800"/>
            <a:r>
              <a:rPr lang="en-CA" sz="1050" dirty="0" err="1"/>
              <a:t>BinaryDataByteOrderMSB</a:t>
            </a:r>
            <a:r>
              <a:rPr lang="en-CA" sz="1050" dirty="0"/>
              <a:t> = False</a:t>
            </a:r>
          </a:p>
          <a:p>
            <a:pPr marL="177800" indent="-177800"/>
            <a:r>
              <a:rPr lang="en-CA" sz="1050" dirty="0" err="1"/>
              <a:t>CompressedData</a:t>
            </a:r>
            <a:r>
              <a:rPr lang="en-CA" sz="1050" dirty="0"/>
              <a:t> = True</a:t>
            </a:r>
          </a:p>
          <a:p>
            <a:pPr marL="177800" indent="-177800"/>
            <a:r>
              <a:rPr lang="en-CA" sz="1050" dirty="0" err="1"/>
              <a:t>DimSize</a:t>
            </a:r>
            <a:r>
              <a:rPr lang="en-CA" sz="1050" dirty="0"/>
              <a:t> = 820 616 97                              </a:t>
            </a:r>
          </a:p>
          <a:p>
            <a:pPr marL="177800" indent="-177800"/>
            <a:r>
              <a:rPr lang="en-CA" sz="1050" dirty="0" err="1"/>
              <a:t>ElementType</a:t>
            </a:r>
            <a:r>
              <a:rPr lang="en-CA" sz="1050" dirty="0"/>
              <a:t> = MET_UCHAR</a:t>
            </a:r>
          </a:p>
          <a:p>
            <a:pPr marL="177800" indent="-177800"/>
            <a:r>
              <a:rPr lang="en-CA" sz="1050" dirty="0"/>
              <a:t>…</a:t>
            </a:r>
          </a:p>
          <a:p>
            <a:pPr marL="177800" indent="-177800"/>
            <a:r>
              <a:rPr lang="en-CA" sz="1050" b="1" dirty="0" err="1"/>
              <a:t>UltrasoundImageOrientation</a:t>
            </a:r>
            <a:r>
              <a:rPr lang="en-CA" sz="1050" b="1" dirty="0"/>
              <a:t> = MF</a:t>
            </a:r>
          </a:p>
          <a:p>
            <a:pPr marL="177800" indent="-177800"/>
            <a:r>
              <a:rPr lang="en-CA" sz="1050" b="1" dirty="0"/>
              <a:t>Seq_Frame0000_ProbeToTrackerTransform = 0.956683 -0.263308 0.124204 -190.886 0.269031 0.962616 -0.0315089 -98.0911 -0.111264 0.0635588 0.991756 -1949.07 0 0 0 1 </a:t>
            </a:r>
          </a:p>
          <a:p>
            <a:pPr marL="177800" indent="-177800"/>
            <a:r>
              <a:rPr lang="en-CA" sz="1050" b="1" dirty="0"/>
              <a:t>Seq_Frame0000_ProbeToTrackerTransformStatus = OK</a:t>
            </a:r>
          </a:p>
          <a:p>
            <a:pPr marL="177800" indent="-177800"/>
            <a:r>
              <a:rPr lang="en-CA" sz="1050" b="1" dirty="0"/>
              <a:t>Seq_Frame0000_ReferenceToTrackerTransform = 0.260287 0.964665 0.0408926 -208.632 -0.96117 0.262899 -0.0838866 -115.511 -0.0916731 -0.0174702 0.995636 -1992.7 0 0 0 1</a:t>
            </a:r>
          </a:p>
          <a:p>
            <a:pPr marL="177800" indent="-177800"/>
            <a:r>
              <a:rPr lang="en-CA" sz="1050" b="1" dirty="0"/>
              <a:t>Seq_Frame0000_ReferenceToTrackerTransformStatus = OK</a:t>
            </a:r>
          </a:p>
          <a:p>
            <a:pPr marL="177800" indent="-177800"/>
            <a:r>
              <a:rPr lang="en-CA" sz="1050" b="1" dirty="0"/>
              <a:t>Seq_Frame0000_StylusToTrackerTransform = 1 -8.43482e-005 0.000190641 0.370779 8.39344e-005 1 0.000146179 0.316166 -0.00019069 -0.000146138 1 -0.0640528 0 0 0 1 </a:t>
            </a:r>
          </a:p>
          <a:p>
            <a:pPr marL="177800" indent="-177800"/>
            <a:r>
              <a:rPr lang="en-CA" sz="1050" b="1" dirty="0"/>
              <a:t>Seq_Frame0000_StylusToTrackerTransformStatus = INVALID</a:t>
            </a:r>
          </a:p>
          <a:p>
            <a:pPr marL="177800" indent="-177800"/>
            <a:r>
              <a:rPr lang="en-CA" sz="1050" b="1" dirty="0"/>
              <a:t>Seq_Frame0000_Timestamp = 345.627957</a:t>
            </a:r>
          </a:p>
          <a:p>
            <a:pPr marL="177800" indent="-177800"/>
            <a:r>
              <a:rPr lang="en-CA" sz="1050" b="1" dirty="0"/>
              <a:t>Seq_Frame0000_ImageStatus = OK</a:t>
            </a:r>
          </a:p>
          <a:p>
            <a:pPr marL="177800" indent="-177800"/>
            <a:r>
              <a:rPr lang="en-CA" sz="1050" b="1" dirty="0"/>
              <a:t>…</a:t>
            </a:r>
          </a:p>
          <a:p>
            <a:pPr marL="177800" indent="-177800"/>
            <a:r>
              <a:rPr lang="en-CA" sz="1050" b="1" dirty="0"/>
              <a:t>Seq_Frame0096_StylusToTrackerTransform = 1 0.000362791 -8.01739e-005 -0.106056 -0.000363818 1 -0.000369765 -0.839888 8.00139e-005 0.000370927 1 0.0862409 0 0 0 1 </a:t>
            </a:r>
          </a:p>
          <a:p>
            <a:pPr marL="177800" indent="-177800"/>
            <a:r>
              <a:rPr lang="en-CA" sz="1050" b="1" dirty="0"/>
              <a:t>Seq_Frame0096_StylusToTrackerTransformStatus = INVALID</a:t>
            </a:r>
          </a:p>
          <a:p>
            <a:pPr marL="177800" indent="-177800"/>
            <a:r>
              <a:rPr lang="en-CA" sz="1050" b="1" dirty="0"/>
              <a:t>Seq_Frame0096_Timestamp = 355.783014</a:t>
            </a:r>
          </a:p>
          <a:p>
            <a:pPr marL="177800" indent="-177800"/>
            <a:r>
              <a:rPr lang="en-CA" sz="1050" b="1" dirty="0"/>
              <a:t>Seq_Frame0096_ImageStatus = OK</a:t>
            </a:r>
          </a:p>
          <a:p>
            <a:pPr marL="177800" indent="-177800"/>
            <a:r>
              <a:rPr lang="en-CA" sz="1050" dirty="0" err="1"/>
              <a:t>ElementDataFile</a:t>
            </a:r>
            <a:r>
              <a:rPr lang="en-CA" sz="1050" dirty="0"/>
              <a:t> = LOCAL</a:t>
            </a:r>
          </a:p>
          <a:p>
            <a:pPr marL="177800" indent="-177800"/>
            <a:r>
              <a:rPr lang="en-CA" sz="1050" dirty="0" err="1"/>
              <a:t>xœìÝw</a:t>
            </a:r>
            <a:r>
              <a:rPr lang="en-CA" sz="1050" dirty="0"/>
              <a:t>...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01F94-D150-4C1C-B0AC-02F7A27F14C5}" type="datetime1">
              <a:rPr lang="en-CA" smtClean="0"/>
              <a:t>2022-05-23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0315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PLUS Configuration Files</a:t>
            </a:r>
          </a:p>
        </p:txBody>
      </p:sp>
    </p:spTree>
    <p:extLst>
      <p:ext uri="{BB962C8B-B14F-4D97-AF65-F5344CB8AC3E}">
        <p14:creationId xmlns:p14="http://schemas.microsoft.com/office/powerpoint/2010/main" val="1500399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XML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dirty="0"/>
              <a:t>Element</a:t>
            </a:r>
            <a:r>
              <a:rPr lang="en-CA" dirty="0"/>
              <a:t>: XML element is an entry in an XML file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&lt;Unicorn/&gt;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CA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dirty="0"/>
              <a:t>Attribute</a:t>
            </a:r>
            <a:r>
              <a:rPr lang="en-CA" dirty="0"/>
              <a:t>: XML attribute is a property of an element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&lt;Unicorn realness=“</a:t>
            </a:r>
            <a:r>
              <a:rPr lang="en-CA" sz="18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notReal</a:t>
            </a:r>
            <a:r>
              <a:rPr lang="en-CA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size=“12” 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CA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Example: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&lt;Animals&gt;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&lt;Animal species=“Unicorn” realness=“</a:t>
            </a:r>
            <a:r>
              <a:rPr lang="en-CA" sz="18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notReal</a:t>
            </a:r>
            <a:r>
              <a:rPr lang="en-CA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size=“12”/&gt;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&lt;Animal species=“Elephant” realness=“real” size=“50”/&gt;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&lt;/Animals&gt;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1C79-857B-40CB-83FC-6179B45E3D93}" type="datetime1">
              <a:rPr lang="en-CA" smtClean="0"/>
              <a:t>2022-05-23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2073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Config File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CA" b="1" dirty="0"/>
              <a:t>Hardware</a:t>
            </a:r>
            <a:r>
              <a:rPr lang="en-CA" dirty="0"/>
              <a:t>: Any physical or virtual device</a:t>
            </a:r>
          </a:p>
          <a:p>
            <a:pPr marL="0" indent="0">
              <a:buNone/>
            </a:pPr>
            <a:r>
              <a:rPr lang="en-CA" b="1" dirty="0">
                <a:solidFill>
                  <a:schemeClr val="accent1"/>
                </a:solidFill>
              </a:rPr>
              <a:t>	</a:t>
            </a:r>
            <a:r>
              <a:rPr lang="en-CA" dirty="0">
                <a:solidFill>
                  <a:schemeClr val="accent1"/>
                </a:solidFill>
              </a:rPr>
              <a:t>An EM position tracker</a:t>
            </a:r>
            <a:endParaRPr lang="en-CA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CA" b="1" dirty="0"/>
              <a:t>Device</a:t>
            </a:r>
            <a:r>
              <a:rPr lang="en-CA" dirty="0"/>
              <a:t>: The interface to a hardware</a:t>
            </a:r>
          </a:p>
          <a:p>
            <a:pPr marL="0" indent="0">
              <a:buNone/>
            </a:pPr>
            <a:r>
              <a:rPr lang="en-CA" b="1" dirty="0">
                <a:solidFill>
                  <a:schemeClr val="accent1"/>
                </a:solidFill>
              </a:rPr>
              <a:t>	</a:t>
            </a:r>
            <a:r>
              <a:rPr lang="en-CA" dirty="0">
                <a:solidFill>
                  <a:schemeClr val="accent1"/>
                </a:solidFill>
              </a:rPr>
              <a:t>Interface to EM position tracker</a:t>
            </a:r>
            <a:endParaRPr lang="en-CA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CA" b="1" dirty="0"/>
              <a:t>Data Source</a:t>
            </a:r>
            <a:r>
              <a:rPr lang="en-CA" dirty="0"/>
              <a:t>: A construct around a buffer containing meta information (e.g. what type of source)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1"/>
                </a:solidFill>
              </a:rPr>
              <a:t>	The tracking data for the ultrasound probe</a:t>
            </a:r>
          </a:p>
          <a:p>
            <a:pPr marL="0" indent="0">
              <a:buNone/>
            </a:pPr>
            <a:r>
              <a:rPr lang="en-CA" b="1" dirty="0"/>
              <a:t>Channel</a:t>
            </a:r>
            <a:r>
              <a:rPr lang="en-CA" dirty="0"/>
              <a:t>: A construct representing a stream of data</a:t>
            </a:r>
          </a:p>
          <a:p>
            <a:pPr marL="0" indent="0">
              <a:buNone/>
            </a:pPr>
            <a:r>
              <a:rPr lang="en-CA" b="1" dirty="0">
                <a:solidFill>
                  <a:schemeClr val="accent1"/>
                </a:solidFill>
              </a:rPr>
              <a:t>	</a:t>
            </a:r>
            <a:r>
              <a:rPr lang="en-CA" dirty="0">
                <a:solidFill>
                  <a:schemeClr val="accent1"/>
                </a:solidFill>
              </a:rPr>
              <a:t>The combined tracking data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7FC1-4882-495B-BE08-2303C58BBAF3}" type="datetime1">
              <a:rPr lang="en-CA" smtClean="0"/>
              <a:t>2022-05-23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356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Config File 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CA" b="1" dirty="0"/>
                  <a:t>Transform</a:t>
                </a:r>
                <a:r>
                  <a:rPr lang="en-CA" dirty="0"/>
                  <a:t>: A 4x4 matrix representing a displacement in 3D (translation, rotation, scaling)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800" dirty="0"/>
              </a:p>
              <a:p>
                <a:pPr marL="0" indent="0">
                  <a:buNone/>
                </a:pPr>
                <a:r>
                  <a:rPr lang="en-CA" b="1" dirty="0"/>
                  <a:t>Tracked Frame</a:t>
                </a:r>
                <a:r>
                  <a:rPr lang="en-CA" dirty="0"/>
                  <a:t>: An image with </a:t>
                </a:r>
                <a:r>
                  <a:rPr lang="en-CA" i="1" dirty="0"/>
                  <a:t>n</a:t>
                </a:r>
                <a:r>
                  <a:rPr lang="en-CA" dirty="0"/>
                  <a:t> associated transforms (merged from multiple data sources)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481" t="-1348" r="-20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000" y="4869160"/>
            <a:ext cx="2160000" cy="1545882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D23A-902C-44D4-8238-DE7EC40FC563}" type="datetime1">
              <a:rPr lang="en-CA" smtClean="0"/>
              <a:t>2022-05-23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7540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>
            <a:spLocks/>
          </p:cNvSpPr>
          <p:nvPr/>
        </p:nvSpPr>
        <p:spPr bwMode="auto">
          <a:xfrm>
            <a:off x="0" y="0"/>
            <a:ext cx="9144000" cy="103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rgbClr val="800000"/>
                </a:solidFill>
              </a:rPr>
              <a:t>Configuration Files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03548" y="1268760"/>
            <a:ext cx="81369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&lt;</a:t>
            </a:r>
            <a:r>
              <a:rPr lang="en-US" sz="2400" b="1" dirty="0" err="1">
                <a:solidFill>
                  <a:srgbClr val="FF0000"/>
                </a:solidFill>
              </a:rPr>
              <a:t>PlusConfiguration</a:t>
            </a:r>
            <a:r>
              <a:rPr lang="en-US" sz="2400" b="1" dirty="0">
                <a:solidFill>
                  <a:srgbClr val="FF0000"/>
                </a:solidFill>
              </a:rPr>
              <a:t>&gt; </a:t>
            </a:r>
            <a:r>
              <a:rPr lang="en-US" sz="2400" b="1" dirty="0"/>
              <a:t>- Root element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    &lt;</a:t>
            </a:r>
            <a:r>
              <a:rPr lang="en-US" sz="2400" b="1" dirty="0" err="1">
                <a:solidFill>
                  <a:srgbClr val="FF0000"/>
                </a:solidFill>
              </a:rPr>
              <a:t>DataCollection</a:t>
            </a:r>
            <a:r>
              <a:rPr lang="en-US" sz="2400" b="1" dirty="0">
                <a:solidFill>
                  <a:srgbClr val="FF0000"/>
                </a:solidFill>
              </a:rPr>
              <a:t>&gt; </a:t>
            </a:r>
            <a:r>
              <a:rPr lang="en-US" sz="2400" b="1" dirty="0"/>
              <a:t>- Where the devices/channels all go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        &lt;</a:t>
            </a:r>
            <a:r>
              <a:rPr lang="en-US" sz="2400" b="1" dirty="0" err="1">
                <a:solidFill>
                  <a:srgbClr val="FF0000"/>
                </a:solidFill>
              </a:rPr>
              <a:t>DeviceSet</a:t>
            </a:r>
            <a:r>
              <a:rPr lang="en-US" sz="2400" b="1" dirty="0">
                <a:solidFill>
                  <a:srgbClr val="FF0000"/>
                </a:solidFill>
              </a:rPr>
              <a:t>/&gt; </a:t>
            </a:r>
            <a:r>
              <a:rPr lang="en-US" sz="2400" b="1" dirty="0"/>
              <a:t>- Information about the config file</a:t>
            </a:r>
          </a:p>
          <a:p>
            <a:r>
              <a:rPr lang="en-US" sz="2400" b="1" dirty="0"/>
              <a:t>        </a:t>
            </a:r>
            <a:r>
              <a:rPr lang="en-US" sz="2400" b="1" dirty="0">
                <a:solidFill>
                  <a:srgbClr val="FF0000"/>
                </a:solidFill>
              </a:rPr>
              <a:t>&lt;Device/&gt;</a:t>
            </a:r>
            <a:r>
              <a:rPr lang="en-US" sz="2400" b="1" dirty="0"/>
              <a:t> - Physical or virtual hardware</a:t>
            </a:r>
          </a:p>
          <a:p>
            <a:r>
              <a:rPr lang="en-US" sz="2400" b="1" dirty="0"/>
              <a:t>    </a:t>
            </a:r>
            <a:r>
              <a:rPr lang="en-US" sz="2400" b="1" dirty="0">
                <a:solidFill>
                  <a:srgbClr val="FF0000"/>
                </a:solidFill>
              </a:rPr>
              <a:t>&lt;/</a:t>
            </a:r>
            <a:r>
              <a:rPr lang="en-US" sz="2400" b="1" dirty="0" err="1">
                <a:solidFill>
                  <a:srgbClr val="FF0000"/>
                </a:solidFill>
              </a:rPr>
              <a:t>DataCollection</a:t>
            </a:r>
            <a:r>
              <a:rPr lang="en-US" sz="2400" b="1" dirty="0">
                <a:solidFill>
                  <a:srgbClr val="FF0000"/>
                </a:solidFill>
              </a:rPr>
              <a:t>&gt;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    &lt;</a:t>
            </a:r>
            <a:r>
              <a:rPr lang="en-US" sz="2400" b="1" dirty="0" err="1">
                <a:solidFill>
                  <a:srgbClr val="FF0000"/>
                </a:solidFill>
              </a:rPr>
              <a:t>CoordinateDefinitions</a:t>
            </a:r>
            <a:r>
              <a:rPr lang="en-US" sz="2400" b="1" dirty="0">
                <a:solidFill>
                  <a:srgbClr val="FF0000"/>
                </a:solidFill>
              </a:rPr>
              <a:t>/&gt; </a:t>
            </a:r>
            <a:r>
              <a:rPr lang="en-US" sz="2400" b="1" dirty="0"/>
              <a:t>- Constant transforms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    &lt;</a:t>
            </a:r>
            <a:r>
              <a:rPr lang="en-US" sz="2400" b="1" dirty="0" err="1">
                <a:solidFill>
                  <a:srgbClr val="FF0000"/>
                </a:solidFill>
              </a:rPr>
              <a:t>PlusOpenIGTLinkServer</a:t>
            </a:r>
            <a:r>
              <a:rPr lang="en-US" sz="2400" b="1" dirty="0">
                <a:solidFill>
                  <a:srgbClr val="FF0000"/>
                </a:solidFill>
              </a:rPr>
              <a:t>/&gt; </a:t>
            </a:r>
            <a:r>
              <a:rPr lang="en-US" sz="2400" b="1" dirty="0"/>
              <a:t>- What to send over OpenIGTLink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&lt;/</a:t>
            </a:r>
            <a:r>
              <a:rPr lang="en-US" sz="2400" b="1" dirty="0" err="1">
                <a:solidFill>
                  <a:srgbClr val="FF0000"/>
                </a:solidFill>
              </a:rPr>
              <a:t>PlusConfiguration</a:t>
            </a:r>
            <a:r>
              <a:rPr lang="en-US" sz="2400" b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7A7F8-28A3-4E6F-81E4-FF5171F58268}" type="datetime1">
              <a:rPr lang="en-CA" smtClean="0"/>
              <a:t>2022-05-23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097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49831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/>
              <a:t>PLUS – </a:t>
            </a:r>
            <a:r>
              <a:rPr lang="en-US" sz="2200" b="1" dirty="0"/>
              <a:t>P</a:t>
            </a:r>
            <a:r>
              <a:rPr lang="en-US" sz="2200" dirty="0"/>
              <a:t>ublic software </a:t>
            </a:r>
            <a:r>
              <a:rPr lang="en-US" sz="2200" b="1" dirty="0"/>
              <a:t>L</a:t>
            </a:r>
            <a:r>
              <a:rPr lang="en-US" sz="2200" dirty="0"/>
              <a:t>ibrary for </a:t>
            </a:r>
            <a:r>
              <a:rPr lang="en-US" sz="2200" b="1" dirty="0" err="1"/>
              <a:t>U</a:t>
            </a:r>
            <a:r>
              <a:rPr lang="en-US" sz="2200" dirty="0" err="1"/>
              <a:t>ltra</a:t>
            </a:r>
            <a:r>
              <a:rPr lang="en-US" sz="2200" b="1" dirty="0" err="1"/>
              <a:t>S</a:t>
            </a:r>
            <a:r>
              <a:rPr lang="en-US" sz="2200" dirty="0" err="1"/>
              <a:t>ound</a:t>
            </a:r>
            <a:r>
              <a:rPr lang="en-US" sz="2200" dirty="0"/>
              <a:t> imaging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/>
              <a:t>Goal: </a:t>
            </a:r>
            <a:r>
              <a:rPr lang="en-CA" sz="2200" dirty="0"/>
              <a:t>Facilitate rapid prototyping of ultrasound-guided intervention systems for translational clinical research</a:t>
            </a:r>
            <a:endParaRPr lang="en-US" sz="22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/>
              <a:t>Acquire, process, transfer </a:t>
            </a:r>
            <a:r>
              <a:rPr lang="en-US" sz="2200" i="1" dirty="0"/>
              <a:t>synchronized </a:t>
            </a:r>
            <a:r>
              <a:rPr lang="en-US" sz="2200" dirty="0"/>
              <a:t>image and position data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CA" sz="2200" dirty="0"/>
          </a:p>
        </p:txBody>
      </p:sp>
      <p:grpSp>
        <p:nvGrpSpPr>
          <p:cNvPr id="7" name="Group 6"/>
          <p:cNvGrpSpPr/>
          <p:nvPr/>
        </p:nvGrpSpPr>
        <p:grpSpPr>
          <a:xfrm>
            <a:off x="1907705" y="2996952"/>
            <a:ext cx="5099989" cy="2860599"/>
            <a:chOff x="1109998" y="1898796"/>
            <a:chExt cx="7331342" cy="4112173"/>
          </a:xfrm>
        </p:grpSpPr>
        <p:sp>
          <p:nvSpPr>
            <p:cNvPr id="8" name="Rectangle 7"/>
            <p:cNvSpPr/>
            <p:nvPr/>
          </p:nvSpPr>
          <p:spPr>
            <a:xfrm>
              <a:off x="2306749" y="1938671"/>
              <a:ext cx="1039044" cy="685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661" y="3449619"/>
              <a:ext cx="1149068" cy="178695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</p:pic>
        <p:grpSp>
          <p:nvGrpSpPr>
            <p:cNvPr id="10" name="Group 9"/>
            <p:cNvGrpSpPr/>
            <p:nvPr/>
          </p:nvGrpSpPr>
          <p:grpSpPr>
            <a:xfrm>
              <a:off x="5275703" y="4288476"/>
              <a:ext cx="2193864" cy="1235357"/>
              <a:chOff x="2937432" y="3748016"/>
              <a:chExt cx="3659899" cy="2489447"/>
            </a:xfrm>
          </p:grpSpPr>
          <p:sp>
            <p:nvSpPr>
              <p:cNvPr id="42" name="Freeform 41"/>
              <p:cNvSpPr/>
              <p:nvPr/>
            </p:nvSpPr>
            <p:spPr>
              <a:xfrm>
                <a:off x="2937432" y="3766750"/>
                <a:ext cx="419539" cy="2470713"/>
              </a:xfrm>
              <a:custGeom>
                <a:avLst/>
                <a:gdLst>
                  <a:gd name="connsiteX0" fmla="*/ 0 w 707571"/>
                  <a:gd name="connsiteY0" fmla="*/ 0 h 2862943"/>
                  <a:gd name="connsiteX1" fmla="*/ 707571 w 707571"/>
                  <a:gd name="connsiteY1" fmla="*/ 707571 h 2862943"/>
                  <a:gd name="connsiteX2" fmla="*/ 707571 w 707571"/>
                  <a:gd name="connsiteY2" fmla="*/ 2862943 h 2862943"/>
                  <a:gd name="connsiteX3" fmla="*/ 10885 w 707571"/>
                  <a:gd name="connsiteY3" fmla="*/ 2166257 h 2862943"/>
                  <a:gd name="connsiteX4" fmla="*/ 0 w 707571"/>
                  <a:gd name="connsiteY4" fmla="*/ 0 h 286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571" h="2862943">
                    <a:moveTo>
                      <a:pt x="0" y="0"/>
                    </a:moveTo>
                    <a:lnTo>
                      <a:pt x="707571" y="707571"/>
                    </a:lnTo>
                    <a:lnTo>
                      <a:pt x="707571" y="2862943"/>
                    </a:lnTo>
                    <a:lnTo>
                      <a:pt x="10885" y="2166257"/>
                    </a:lnTo>
                    <a:cubicBezTo>
                      <a:pt x="7257" y="1444171"/>
                      <a:pt x="3628" y="722086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6177792" y="3748016"/>
                <a:ext cx="419539" cy="2489447"/>
              </a:xfrm>
              <a:custGeom>
                <a:avLst/>
                <a:gdLst>
                  <a:gd name="connsiteX0" fmla="*/ 0 w 707571"/>
                  <a:gd name="connsiteY0" fmla="*/ 0 h 2862943"/>
                  <a:gd name="connsiteX1" fmla="*/ 707571 w 707571"/>
                  <a:gd name="connsiteY1" fmla="*/ 707571 h 2862943"/>
                  <a:gd name="connsiteX2" fmla="*/ 707571 w 707571"/>
                  <a:gd name="connsiteY2" fmla="*/ 2862943 h 2862943"/>
                  <a:gd name="connsiteX3" fmla="*/ 10885 w 707571"/>
                  <a:gd name="connsiteY3" fmla="*/ 2166257 h 2862943"/>
                  <a:gd name="connsiteX4" fmla="*/ 0 w 707571"/>
                  <a:gd name="connsiteY4" fmla="*/ 0 h 286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571" h="2862943">
                    <a:moveTo>
                      <a:pt x="0" y="0"/>
                    </a:moveTo>
                    <a:lnTo>
                      <a:pt x="707571" y="707571"/>
                    </a:lnTo>
                    <a:lnTo>
                      <a:pt x="707571" y="2862943"/>
                    </a:lnTo>
                    <a:lnTo>
                      <a:pt x="10885" y="2166257"/>
                    </a:lnTo>
                    <a:cubicBezTo>
                      <a:pt x="7257" y="1444171"/>
                      <a:pt x="3628" y="722086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cxnSp>
            <p:nvCxnSpPr>
              <p:cNvPr id="44" name="Straight Connector 43"/>
              <p:cNvCxnSpPr>
                <a:stCxn id="42" idx="1"/>
                <a:endCxn id="43" idx="1"/>
              </p:cNvCxnSpPr>
              <p:nvPr/>
            </p:nvCxnSpPr>
            <p:spPr>
              <a:xfrm flipV="1">
                <a:off x="3356971" y="4363278"/>
                <a:ext cx="3240360" cy="14104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2" idx="0"/>
                <a:endCxn id="43" idx="0"/>
              </p:cNvCxnSpPr>
              <p:nvPr/>
            </p:nvCxnSpPr>
            <p:spPr>
              <a:xfrm flipV="1">
                <a:off x="2937432" y="3748016"/>
                <a:ext cx="3240360" cy="18734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2" idx="3"/>
                <a:endCxn id="43" idx="3"/>
              </p:cNvCxnSpPr>
              <p:nvPr/>
            </p:nvCxnSpPr>
            <p:spPr>
              <a:xfrm flipV="1">
                <a:off x="2943886" y="5631666"/>
                <a:ext cx="3240360" cy="4559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2" idx="2"/>
                <a:endCxn id="43" idx="2"/>
              </p:cNvCxnSpPr>
              <p:nvPr/>
            </p:nvCxnSpPr>
            <p:spPr>
              <a:xfrm>
                <a:off x="3356971" y="6237463"/>
                <a:ext cx="3240360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Freeform 10"/>
            <p:cNvSpPr/>
            <p:nvPr/>
          </p:nvSpPr>
          <p:spPr>
            <a:xfrm rot="17679699">
              <a:off x="6512150" y="3335648"/>
              <a:ext cx="1795663" cy="67585"/>
            </a:xfrm>
            <a:custGeom>
              <a:avLst/>
              <a:gdLst>
                <a:gd name="connsiteX0" fmla="*/ 217715 w 3526972"/>
                <a:gd name="connsiteY0" fmla="*/ 119743 h 119743"/>
                <a:gd name="connsiteX1" fmla="*/ 3526972 w 3526972"/>
                <a:gd name="connsiteY1" fmla="*/ 119743 h 119743"/>
                <a:gd name="connsiteX2" fmla="*/ 3526972 w 3526972"/>
                <a:gd name="connsiteY2" fmla="*/ 0 h 119743"/>
                <a:gd name="connsiteX3" fmla="*/ 0 w 3526972"/>
                <a:gd name="connsiteY3" fmla="*/ 0 h 119743"/>
                <a:gd name="connsiteX4" fmla="*/ 217715 w 3526972"/>
                <a:gd name="connsiteY4" fmla="*/ 119743 h 1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6972" h="119743">
                  <a:moveTo>
                    <a:pt x="217715" y="119743"/>
                  </a:moveTo>
                  <a:lnTo>
                    <a:pt x="3526972" y="119743"/>
                  </a:lnTo>
                  <a:lnTo>
                    <a:pt x="3526972" y="0"/>
                  </a:lnTo>
                  <a:lnTo>
                    <a:pt x="0" y="0"/>
                  </a:lnTo>
                  <a:lnTo>
                    <a:pt x="217715" y="11974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87086" y="5237524"/>
              <a:ext cx="762000" cy="5984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002861" y="2934722"/>
              <a:ext cx="685800" cy="67368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53553" y="3960797"/>
              <a:ext cx="990042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Probe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93432" y="5242636"/>
              <a:ext cx="1013546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Image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09443" y="3694070"/>
              <a:ext cx="1131897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Needle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55525" y="3887878"/>
              <a:ext cx="1490270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Reference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98170" y="3271565"/>
              <a:ext cx="1150609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Tracker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89270" y="5524290"/>
              <a:ext cx="2223147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Phantom model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 rot="1454107">
              <a:off x="7131399" y="3511133"/>
              <a:ext cx="201662" cy="436277"/>
              <a:chOff x="6961138" y="1981200"/>
              <a:chExt cx="201662" cy="436277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41" name="Picture 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5578963" y="4258739"/>
              <a:ext cx="201662" cy="436277"/>
              <a:chOff x="6961138" y="1981200"/>
              <a:chExt cx="201662" cy="436277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9" name="Picture 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4050457" y="3925322"/>
              <a:ext cx="201662" cy="436277"/>
              <a:chOff x="6961138" y="1981200"/>
              <a:chExt cx="201662" cy="436277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23" name="Elbow Connector 22"/>
            <p:cNvCxnSpPr>
              <a:endCxn id="13" idx="1"/>
            </p:cNvCxnSpPr>
            <p:nvPr/>
          </p:nvCxnSpPr>
          <p:spPr>
            <a:xfrm rot="5400000" flipH="1" flipV="1">
              <a:off x="4250196" y="3172658"/>
              <a:ext cx="653756" cy="851573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13" idx="3"/>
              <a:endCxn id="40" idx="0"/>
            </p:cNvCxnSpPr>
            <p:nvPr/>
          </p:nvCxnSpPr>
          <p:spPr>
            <a:xfrm>
              <a:off x="5688661" y="3271566"/>
              <a:ext cx="1633111" cy="258792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13" idx="2"/>
            </p:cNvCxnSpPr>
            <p:nvPr/>
          </p:nvCxnSpPr>
          <p:spPr>
            <a:xfrm rot="16200000" flipH="1">
              <a:off x="5124110" y="3830059"/>
              <a:ext cx="777335" cy="334033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2377496" y="2014871"/>
              <a:ext cx="881866" cy="5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27609" y="3630659"/>
              <a:ext cx="1039044" cy="6858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98356" y="3706859"/>
              <a:ext cx="881866" cy="5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32720" y="1898796"/>
              <a:ext cx="1630097" cy="840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Ultrasound</a:t>
              </a:r>
            </a:p>
            <a:p>
              <a:pPr algn="ctr"/>
              <a:r>
                <a:rPr lang="en-US" sz="1600" b="1" dirty="0"/>
                <a:t>computer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09998" y="4705923"/>
              <a:ext cx="1456350" cy="840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3D Slicer</a:t>
              </a:r>
            </a:p>
            <a:p>
              <a:pPr algn="ctr"/>
              <a:r>
                <a:rPr lang="en-US" sz="1600" b="1" dirty="0"/>
                <a:t>computer</a:t>
              </a:r>
            </a:p>
          </p:txBody>
        </p:sp>
        <p:cxnSp>
          <p:nvCxnSpPr>
            <p:cNvPr id="31" name="Elbow Connector 30"/>
            <p:cNvCxnSpPr>
              <a:stCxn id="33" idx="3"/>
              <a:endCxn id="13" idx="0"/>
            </p:cNvCxnSpPr>
            <p:nvPr/>
          </p:nvCxnSpPr>
          <p:spPr>
            <a:xfrm>
              <a:off x="3345792" y="2831999"/>
              <a:ext cx="1999969" cy="102723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33" idx="2"/>
              <a:endCxn id="9" idx="0"/>
            </p:cNvCxnSpPr>
            <p:nvPr/>
          </p:nvCxnSpPr>
          <p:spPr>
            <a:xfrm rot="16200000" flipH="1">
              <a:off x="3153849" y="2626273"/>
              <a:ext cx="486292" cy="1160400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/>
            <p:cNvSpPr/>
            <p:nvPr/>
          </p:nvSpPr>
          <p:spPr>
            <a:xfrm>
              <a:off x="2287798" y="2700671"/>
              <a:ext cx="1057994" cy="26265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311014" y="4392659"/>
              <a:ext cx="1057994" cy="291447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cxnSp>
          <p:nvCxnSpPr>
            <p:cNvPr id="35" name="Elbow Connector 34"/>
            <p:cNvCxnSpPr>
              <a:stCxn id="33" idx="1"/>
              <a:endCxn id="34" idx="1"/>
            </p:cNvCxnSpPr>
            <p:nvPr/>
          </p:nvCxnSpPr>
          <p:spPr>
            <a:xfrm rot="10800000" flipV="1">
              <a:off x="1311014" y="2831999"/>
              <a:ext cx="976784" cy="1706384"/>
            </a:xfrm>
            <a:prstGeom prst="bentConnector3">
              <a:avLst>
                <a:gd name="adj1" fmla="val 123403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FB384-5534-4CC3-A930-5B4A4E442EC5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6532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412000" y="5043810"/>
            <a:ext cx="4320000" cy="1338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solidFill>
              <a:schemeClr val="accent1"/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&lt;Device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r>
              <a:rPr lang="en-CA" sz="900" dirty="0" err="1">
                <a:solidFill>
                  <a:srgbClr val="8000FF"/>
                </a:solidFill>
                <a:latin typeface="Courier New" panose="02070309020205020404" pitchFamily="49" charset="0"/>
              </a:rPr>
              <a:t>MixerDevice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err="1">
                <a:solidFill>
                  <a:srgbClr val="8000FF"/>
                </a:solidFill>
                <a:latin typeface="Courier New" panose="02070309020205020404" pitchFamily="49" charset="0"/>
              </a:rPr>
              <a:t>VirtualMixer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  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InputChannels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    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InputChannel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TrackerStream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InputChannel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VideoStream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InputChannels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TrackedVideoStream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&lt;/Device&gt;</a:t>
            </a:r>
            <a:endParaRPr lang="en-CA" sz="9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0" name="Title 1"/>
          <p:cNvSpPr txBox="1">
            <a:spLocks/>
          </p:cNvSpPr>
          <p:nvPr/>
        </p:nvSpPr>
        <p:spPr bwMode="auto">
          <a:xfrm>
            <a:off x="0" y="0"/>
            <a:ext cx="9144000" cy="103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rgbClr val="800000"/>
                </a:solidFill>
              </a:rPr>
              <a:t>Example: Tracked Video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67544" y="1229851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Linking input &amp; output via channels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/>
              <a:t>Device -&gt; channel -&gt; device (repeat)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9558" y="2382843"/>
            <a:ext cx="4320000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solidFill>
              <a:schemeClr val="accent1"/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&lt;Device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err="1">
                <a:solidFill>
                  <a:srgbClr val="8000FF"/>
                </a:solidFill>
                <a:latin typeface="Courier New" panose="02070309020205020404" pitchFamily="49" charset="0"/>
              </a:rPr>
              <a:t>TrackerDevice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"Ascension3DG“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 err="1">
                <a:solidFill>
                  <a:srgbClr val="FF0000"/>
                </a:solidFill>
                <a:latin typeface="Courier New" panose="02070309020205020404" pitchFamily="49" charset="0"/>
              </a:rPr>
              <a:t>ToolReferenceFrame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"Tracker"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...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  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"Tool"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>
                <a:solidFill>
                  <a:srgbClr val="8000FF"/>
                </a:solidFill>
                <a:latin typeface="Courier New" panose="02070309020205020404" pitchFamily="49" charset="0"/>
              </a:rPr>
              <a:t>Probe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err="1">
                <a:solidFill>
                  <a:srgbClr val="FF0000"/>
                </a:solidFill>
                <a:latin typeface="Courier New" panose="02070309020205020404" pitchFamily="49" charset="0"/>
              </a:rPr>
              <a:t>PortName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"0"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</a:p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    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"Tool"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"Reference"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err="1">
                <a:solidFill>
                  <a:srgbClr val="FF0000"/>
                </a:solidFill>
                <a:latin typeface="Courier New" panose="02070309020205020404" pitchFamily="49" charset="0"/>
              </a:rPr>
              <a:t>PortName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"1"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"Tool"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"Stylus"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err="1">
                <a:solidFill>
                  <a:srgbClr val="FF0000"/>
                </a:solidFill>
                <a:latin typeface="Courier New" panose="02070309020205020404" pitchFamily="49" charset="0"/>
              </a:rPr>
              <a:t>PortName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"2"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TrackerStream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>
                <a:solidFill>
                  <a:srgbClr val="8000FF"/>
                </a:solidFill>
                <a:latin typeface="Courier New" panose="02070309020205020404" pitchFamily="49" charset="0"/>
              </a:rPr>
              <a:t>Probe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"Reference"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"Stylus"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&lt;/Device&gt;</a:t>
            </a:r>
            <a:endParaRPr lang="en-CA" sz="9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44008" y="2382843"/>
            <a:ext cx="4320000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solidFill>
              <a:schemeClr val="accent1"/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&lt;Device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err="1">
                <a:solidFill>
                  <a:srgbClr val="8000FF"/>
                </a:solidFill>
                <a:latin typeface="Courier New" panose="02070309020205020404" pitchFamily="49" charset="0"/>
              </a:rPr>
              <a:t>VideoDevice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SonixVideo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</a:p>
          <a:p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 err="1">
                <a:solidFill>
                  <a:srgbClr val="FF0000"/>
                </a:solidFill>
                <a:latin typeface="Courier New" panose="02070309020205020404" pitchFamily="49" charset="0"/>
              </a:rPr>
              <a:t>ImageToTransducerTransformName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ImageToTransducer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...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"Video“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>
                <a:solidFill>
                  <a:srgbClr val="8000FF"/>
                </a:solidFill>
                <a:latin typeface="Courier New" panose="02070309020205020404" pitchFamily="49" charset="0"/>
              </a:rPr>
              <a:t>Video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CA" sz="900" dirty="0" err="1">
                <a:solidFill>
                  <a:srgbClr val="FF0000"/>
                </a:solidFill>
                <a:latin typeface="Courier New" panose="02070309020205020404" pitchFamily="49" charset="0"/>
              </a:rPr>
              <a:t>PortName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"B“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CA" sz="900" dirty="0" err="1">
                <a:solidFill>
                  <a:srgbClr val="FF0000"/>
                </a:solidFill>
                <a:latin typeface="Courier New" panose="02070309020205020404" pitchFamily="49" charset="0"/>
              </a:rPr>
              <a:t>PortUsImageOrientation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"UF"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VideoStream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CA" sz="900" dirty="0" err="1">
                <a:solidFill>
                  <a:srgbClr val="FF0000"/>
                </a:solidFill>
                <a:latin typeface="Courier New" panose="02070309020205020404" pitchFamily="49" charset="0"/>
              </a:rPr>
              <a:t>VideoDataSourceId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>
                <a:solidFill>
                  <a:srgbClr val="8000FF"/>
                </a:solidFill>
                <a:latin typeface="Courier New" panose="02070309020205020404" pitchFamily="49" charset="0"/>
              </a:rPr>
              <a:t>Video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&lt;/Device&gt;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907704" y="3212976"/>
            <a:ext cx="648072" cy="734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908660" y="3941679"/>
            <a:ext cx="1146471" cy="1440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2502" y="3514507"/>
            <a:ext cx="1023634" cy="8195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4757590" y="4495036"/>
            <a:ext cx="1038546" cy="1066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644008" y="6093296"/>
            <a:ext cx="0" cy="3603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0901-157D-47FF-A09D-FE9939A9CDFE}" type="datetime1">
              <a:rPr lang="en-CA" smtClean="0"/>
              <a:t>2022-05-23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195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Advice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b="1" dirty="0"/>
              <a:t>NOT</a:t>
            </a:r>
            <a:r>
              <a:rPr lang="en-US" dirty="0"/>
              <a:t> start from scratch</a:t>
            </a:r>
          </a:p>
          <a:p>
            <a:r>
              <a:rPr lang="en-CA" dirty="0"/>
              <a:t>Plus website contains documentation and config files for devices: </a:t>
            </a:r>
            <a:r>
              <a:rPr lang="en-CA" dirty="0">
                <a:hlinkClick r:id="rId2"/>
              </a:rPr>
              <a:t>http://perk-software.cs.queensu.ca/plus/doc/nightly/user/Configuration.html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9067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PLUS Configuration File Tutorial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3298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Laptops/Webcams/Markers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Plus is only available to download for Windows</a:t>
            </a:r>
          </a:p>
          <a:p>
            <a:r>
              <a:rPr lang="en-US" dirty="0"/>
              <a:t>Hands-on tutorial requires a Windows computer + webcam</a:t>
            </a:r>
          </a:p>
          <a:p>
            <a:r>
              <a:rPr lang="en-US" dirty="0"/>
              <a:t>Have your printed </a:t>
            </a:r>
            <a:r>
              <a:rPr lang="en-US" dirty="0" err="1"/>
              <a:t>ArUco</a:t>
            </a:r>
            <a:r>
              <a:rPr lang="en-US" dirty="0"/>
              <a:t> markers ready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23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264496"/>
            <a:ext cx="18288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23589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&amp; Install PLUS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From: </a:t>
            </a:r>
            <a:r>
              <a:rPr lang="en-CA" dirty="0">
                <a:hlinkClick r:id="rId2"/>
              </a:rPr>
              <a:t>http://perk-software.cs.queensu.ca/plus/packages/stable/</a:t>
            </a:r>
            <a:endParaRPr lang="en-CA" dirty="0"/>
          </a:p>
          <a:p>
            <a:pPr lvl="1"/>
            <a:r>
              <a:rPr lang="en-US" dirty="0"/>
              <a:t>Choose: PlusApp-…-Win64.exe</a:t>
            </a:r>
          </a:p>
          <a:p>
            <a:pPr lvl="1"/>
            <a:r>
              <a:rPr lang="en-US" b="1" dirty="0"/>
              <a:t>NOT</a:t>
            </a:r>
            <a:r>
              <a:rPr lang="en-US" dirty="0"/>
              <a:t> </a:t>
            </a:r>
            <a:r>
              <a:rPr lang="en-US" dirty="0" err="1"/>
              <a:t>Ultrasonix</a:t>
            </a:r>
            <a:r>
              <a:rPr lang="en-US" dirty="0"/>
              <a:t>/</a:t>
            </a:r>
            <a:r>
              <a:rPr lang="en-US" dirty="0" err="1"/>
              <a:t>Telemed</a:t>
            </a:r>
            <a:r>
              <a:rPr lang="en-US" dirty="0"/>
              <a:t>/etc.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4769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&amp; Install Slicer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From: </a:t>
            </a:r>
            <a:r>
              <a:rPr lang="en-CA" dirty="0">
                <a:hlinkClick r:id="rId2"/>
              </a:rPr>
              <a:t>https://download.slicer.org/</a:t>
            </a:r>
            <a:endParaRPr lang="en-CA" dirty="0"/>
          </a:p>
          <a:p>
            <a:pPr lvl="1"/>
            <a:r>
              <a:rPr lang="en-US" dirty="0"/>
              <a:t>Choose: Slicer 5.0.2 (Stable release)</a:t>
            </a:r>
          </a:p>
          <a:p>
            <a:r>
              <a:rPr lang="en-US" dirty="0"/>
              <a:t>Install </a:t>
            </a:r>
            <a:r>
              <a:rPr lang="en-US" dirty="0" err="1"/>
              <a:t>SlicerOpenIGTLink</a:t>
            </a:r>
            <a:r>
              <a:rPr lang="en-US" dirty="0"/>
              <a:t> and SlicerIGT extensions</a:t>
            </a:r>
          </a:p>
          <a:p>
            <a:pPr lvl="1"/>
            <a:r>
              <a:rPr lang="en-US" dirty="0"/>
              <a:t>Open Extensions manager</a:t>
            </a:r>
          </a:p>
          <a:p>
            <a:pPr lvl="1"/>
            <a:r>
              <a:rPr lang="en-US" dirty="0"/>
              <a:t>Switch to “Install Extensions” and search for   “</a:t>
            </a:r>
            <a:r>
              <a:rPr lang="en-US" dirty="0" err="1"/>
              <a:t>SlicerOpenIGTLink</a:t>
            </a:r>
            <a:r>
              <a:rPr lang="en-US" dirty="0"/>
              <a:t>” and “SlicerIGT”</a:t>
            </a:r>
          </a:p>
          <a:p>
            <a:pPr lvl="1"/>
            <a:r>
              <a:rPr lang="en-US" dirty="0"/>
              <a:t>Click INSTALL</a:t>
            </a:r>
          </a:p>
          <a:p>
            <a:pPr lvl="1"/>
            <a:r>
              <a:rPr lang="en-US" dirty="0"/>
              <a:t>Restart Slicer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25</a:t>
            </a:fld>
            <a:endParaRPr lang="en-CA" dirty="0"/>
          </a:p>
        </p:txBody>
      </p:sp>
      <p:pic>
        <p:nvPicPr>
          <p:cNvPr id="3074" name="Picture 2" descr="ExtensionDefault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988840"/>
            <a:ext cx="864096" cy="86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3356992"/>
            <a:ext cx="1368152" cy="216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52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PLUS Configuration File Tutorial:</a:t>
            </a:r>
            <a:br>
              <a:rPr lang="en-US" dirty="0"/>
            </a:br>
            <a:r>
              <a:rPr lang="en-US" dirty="0"/>
              <a:t>Webcam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9956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PLUS Server Launcher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950" y="1881981"/>
            <a:ext cx="5372100" cy="3962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4187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Configuration File Directory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195" y="1600200"/>
            <a:ext cx="6333609" cy="45259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6084168" y="206084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6626727" y="544522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52120" y="2714973"/>
            <a:ext cx="3491880" cy="1218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Directory where you installed PLUS (C:/Users/&lt;YourUserName&gt;/PlusApp-…-Win32/config)</a:t>
            </a:r>
          </a:p>
          <a:p>
            <a:r>
              <a:rPr lang="en-US" dirty="0"/>
              <a:t>Choose “</a:t>
            </a:r>
            <a:r>
              <a:rPr lang="en-US" dirty="0" err="1"/>
              <a:t>config</a:t>
            </a:r>
            <a:r>
              <a:rPr lang="en-US" dirty="0"/>
              <a:t>” subdirectory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5148064" y="2630799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32104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Choose Configuration for Color Video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3326" y="1600200"/>
            <a:ext cx="5097347" cy="45259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5652120" y="220486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4499992" y="314096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2765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Toolkit Introduction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68648" y="1484784"/>
            <a:ext cx="201622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My Algorithm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60936" y="1484784"/>
            <a:ext cx="201622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My Interface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56176" y="1484784"/>
            <a:ext cx="201622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My Tracker</a:t>
            </a:r>
          </a:p>
        </p:txBody>
      </p:sp>
      <p:cxnSp>
        <p:nvCxnSpPr>
          <p:cNvPr id="17" name="Straight Arrow Connector 16"/>
          <p:cNvCxnSpPr>
            <a:stCxn id="14" idx="3"/>
            <a:endCxn id="15" idx="1"/>
          </p:cNvCxnSpPr>
          <p:nvPr/>
        </p:nvCxnSpPr>
        <p:spPr>
          <a:xfrm>
            <a:off x="2984872" y="1952836"/>
            <a:ext cx="5760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6" idx="1"/>
            <a:endCxn id="15" idx="3"/>
          </p:cNvCxnSpPr>
          <p:nvPr/>
        </p:nvCxnSpPr>
        <p:spPr>
          <a:xfrm flipH="1">
            <a:off x="5577160" y="1952836"/>
            <a:ext cx="5790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68648" y="2220233"/>
            <a:ext cx="201622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My Algorithm v2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60936" y="2220233"/>
            <a:ext cx="201622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My Interface v2</a:t>
            </a:r>
          </a:p>
        </p:txBody>
      </p:sp>
      <p:cxnSp>
        <p:nvCxnSpPr>
          <p:cNvPr id="21" name="Straight Arrow Connector 20"/>
          <p:cNvCxnSpPr>
            <a:stCxn id="19" idx="3"/>
            <a:endCxn id="20" idx="1"/>
          </p:cNvCxnSpPr>
          <p:nvPr/>
        </p:nvCxnSpPr>
        <p:spPr>
          <a:xfrm>
            <a:off x="2984872" y="2688285"/>
            <a:ext cx="5760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0" idx="1"/>
            <a:endCxn id="20" idx="3"/>
          </p:cNvCxnSpPr>
          <p:nvPr/>
        </p:nvCxnSpPr>
        <p:spPr>
          <a:xfrm flipH="1">
            <a:off x="5577160" y="2685320"/>
            <a:ext cx="579016" cy="29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71600" y="3701663"/>
            <a:ext cx="201622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My Algorithm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63888" y="3701663"/>
            <a:ext cx="2016224" cy="9361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PLUS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59128" y="3701663"/>
            <a:ext cx="201622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My Tracker</a:t>
            </a:r>
          </a:p>
        </p:txBody>
      </p:sp>
      <p:cxnSp>
        <p:nvCxnSpPr>
          <p:cNvPr id="26" name="Straight Arrow Connector 25"/>
          <p:cNvCxnSpPr>
            <a:stCxn id="23" idx="3"/>
            <a:endCxn id="24" idx="1"/>
          </p:cNvCxnSpPr>
          <p:nvPr/>
        </p:nvCxnSpPr>
        <p:spPr>
          <a:xfrm>
            <a:off x="2987824" y="4169715"/>
            <a:ext cx="5760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5" idx="1"/>
            <a:endCxn id="24" idx="3"/>
          </p:cNvCxnSpPr>
          <p:nvPr/>
        </p:nvCxnSpPr>
        <p:spPr>
          <a:xfrm flipH="1">
            <a:off x="5580112" y="4169715"/>
            <a:ext cx="5790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156176" y="4434147"/>
            <a:ext cx="201622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My New Tracker</a:t>
            </a:r>
          </a:p>
        </p:txBody>
      </p:sp>
      <p:cxnSp>
        <p:nvCxnSpPr>
          <p:cNvPr id="29" name="Straight Arrow Connector 28"/>
          <p:cNvCxnSpPr>
            <a:stCxn id="28" idx="1"/>
            <a:endCxn id="24" idx="3"/>
          </p:cNvCxnSpPr>
          <p:nvPr/>
        </p:nvCxnSpPr>
        <p:spPr>
          <a:xfrm flipH="1" flipV="1">
            <a:off x="5580112" y="4169715"/>
            <a:ext cx="576064" cy="732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156176" y="2217268"/>
            <a:ext cx="201622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My New Tracker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1ED6-19F0-4334-8E66-343504FA613C}" type="datetime1">
              <a:rPr lang="en-CA" smtClean="0"/>
              <a:t>2022-05-23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643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25" grpId="0" animBg="1"/>
      <p:bldP spid="28" grpId="0" animBg="1"/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Server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187" y="1881981"/>
            <a:ext cx="5381625" cy="3962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508104" y="5017120"/>
            <a:ext cx="3491880" cy="425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May take a few seconds…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5004048" y="494116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8741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Connection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762" y="1698529"/>
            <a:ext cx="5324475" cy="3924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31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4540854" y="2924944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</p:spTree>
    <p:extLst>
      <p:ext uri="{BB962C8B-B14F-4D97-AF65-F5344CB8AC3E}">
        <p14:creationId xmlns:p14="http://schemas.microsoft.com/office/powerpoint/2010/main" val="73693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Message Log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092" y="1107202"/>
            <a:ext cx="5863816" cy="505810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7308304" y="565941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01584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from Slicer</a:t>
            </a:r>
            <a:endParaRPr lang="en-CA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914" y="1052736"/>
            <a:ext cx="5459671" cy="50732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33</a:t>
            </a:fld>
            <a:endParaRPr lang="en-CA" dirty="0"/>
          </a:p>
        </p:txBody>
      </p:sp>
      <p:sp>
        <p:nvSpPr>
          <p:cNvPr id="9" name="Right Arrow 8"/>
          <p:cNvSpPr/>
          <p:nvPr/>
        </p:nvSpPr>
        <p:spPr>
          <a:xfrm flipH="1">
            <a:off x="3707904" y="105273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4579670" y="472514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76359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from Slicer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638" y="1052736"/>
            <a:ext cx="8143640" cy="500141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899592" y="3534600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1013048" y="411090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19672" y="4936296"/>
            <a:ext cx="2572001" cy="1093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Should populate with</a:t>
            </a:r>
          </a:p>
          <a:p>
            <a:r>
              <a:rPr lang="en-US" dirty="0"/>
              <a:t>Scene &gt; </a:t>
            </a:r>
            <a:r>
              <a:rPr lang="en-US" dirty="0" err="1"/>
              <a:t>IGTLConnector</a:t>
            </a:r>
            <a:r>
              <a:rPr lang="en-US" dirty="0"/>
              <a:t> &gt; IN &gt; </a:t>
            </a:r>
            <a:r>
              <a:rPr lang="en-US" dirty="0" err="1"/>
              <a:t>Image_Reference</a:t>
            </a:r>
            <a:r>
              <a:rPr lang="en-US" dirty="0"/>
              <a:t> 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919203" y="4869160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</p:spTree>
    <p:extLst>
      <p:ext uri="{BB962C8B-B14F-4D97-AF65-F5344CB8AC3E}">
        <p14:creationId xmlns:p14="http://schemas.microsoft.com/office/powerpoint/2010/main" val="3839710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35</a:t>
            </a:fld>
            <a:endParaRPr lang="en-CA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25" y="1335136"/>
            <a:ext cx="8805863" cy="474553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flipH="1">
            <a:off x="5094983" y="177281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3131840" y="155679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84469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504" y="1392756"/>
            <a:ext cx="8939336" cy="4786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11" name="Right Arrow 10"/>
          <p:cNvSpPr/>
          <p:nvPr/>
        </p:nvSpPr>
        <p:spPr>
          <a:xfrm flipH="1">
            <a:off x="3131840" y="155679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ight Arrow 13"/>
          <p:cNvSpPr/>
          <p:nvPr/>
        </p:nvSpPr>
        <p:spPr>
          <a:xfrm flipH="1">
            <a:off x="8326760" y="346614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</p:spTree>
    <p:extLst>
      <p:ext uri="{BB962C8B-B14F-4D97-AF65-F5344CB8AC3E}">
        <p14:creationId xmlns:p14="http://schemas.microsoft.com/office/powerpoint/2010/main" val="1608055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Configuration Files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723" y="1600200"/>
            <a:ext cx="7912554" cy="45259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8360090" y="299695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5652120" y="3574231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</p:spTree>
    <p:extLst>
      <p:ext uri="{BB962C8B-B14F-4D97-AF65-F5344CB8AC3E}">
        <p14:creationId xmlns:p14="http://schemas.microsoft.com/office/powerpoint/2010/main" val="2133982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Orienting Image Properly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&lt;Device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VideoDevice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MmfVideo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FrameSize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"640 480"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VideoFormat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"YUY2"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CaptureDeviceId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PortUsImageOrientation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"UN"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ImageType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"RGB_COLOR"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VideoDataSourceId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&lt;/Device&gt;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5528391" y="1720046"/>
            <a:ext cx="2572001" cy="868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Change to “UN”</a:t>
            </a:r>
          </a:p>
          <a:p>
            <a:r>
              <a:rPr lang="en-US" dirty="0"/>
              <a:t>(if this does not work, try “MN”)</a:t>
            </a:r>
          </a:p>
        </p:txBody>
      </p:sp>
      <p:sp>
        <p:nvSpPr>
          <p:cNvPr id="7" name="Right Arrow 6"/>
          <p:cNvSpPr/>
          <p:nvPr/>
        </p:nvSpPr>
        <p:spPr>
          <a:xfrm rot="16200000" flipH="1">
            <a:off x="7633258" y="2527982"/>
            <a:ext cx="50405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41706" b="6319"/>
          <a:stretch/>
        </p:blipFill>
        <p:spPr>
          <a:xfrm>
            <a:off x="1752600" y="5373215"/>
            <a:ext cx="5638800" cy="792089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flipH="1">
            <a:off x="4932040" y="5374407"/>
            <a:ext cx="648072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1,3</a:t>
            </a:r>
          </a:p>
        </p:txBody>
      </p:sp>
    </p:spTree>
    <p:extLst>
      <p:ext uri="{BB962C8B-B14F-4D97-AF65-F5344CB8AC3E}">
        <p14:creationId xmlns:p14="http://schemas.microsoft.com/office/powerpoint/2010/main" val="2406046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52" y="1370072"/>
            <a:ext cx="8922088" cy="4627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14" name="Right Arrow 13"/>
          <p:cNvSpPr/>
          <p:nvPr/>
        </p:nvSpPr>
        <p:spPr>
          <a:xfrm flipH="1">
            <a:off x="8326760" y="346614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</p:spTree>
    <p:extLst>
      <p:ext uri="{BB962C8B-B14F-4D97-AF65-F5344CB8AC3E}">
        <p14:creationId xmlns:p14="http://schemas.microsoft.com/office/powerpoint/2010/main" val="701036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0202870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B3A17-7137-4593-81D4-D33AD0139265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1320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 Image Resolution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&lt;Device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VideoDevice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MmfVideo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FrameSize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“1280 720"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VideoFormat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"YUY2"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CaptureDeviceId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PortUsImageOrientation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"UN"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ImageType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"RGB_COLOR"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VideoDataSourceId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&lt;/Device&gt;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3851920" y="1464738"/>
            <a:ext cx="4300193" cy="1564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Change to “1280 720”</a:t>
            </a:r>
          </a:p>
          <a:p>
            <a:r>
              <a:rPr lang="en-US" dirty="0"/>
              <a:t>Not all webcams support all resolutions (check for list of supported resolutions in PLUS message log)</a:t>
            </a:r>
          </a:p>
        </p:txBody>
      </p:sp>
      <p:sp>
        <p:nvSpPr>
          <p:cNvPr id="7" name="Right Arrow 6"/>
          <p:cNvSpPr/>
          <p:nvPr/>
        </p:nvSpPr>
        <p:spPr>
          <a:xfrm flipH="1">
            <a:off x="3419872" y="2060848"/>
            <a:ext cx="50405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41706" b="6319"/>
          <a:stretch/>
        </p:blipFill>
        <p:spPr>
          <a:xfrm>
            <a:off x="1752600" y="5373215"/>
            <a:ext cx="5638800" cy="79208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4932040" y="5374407"/>
            <a:ext cx="648072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1,3</a:t>
            </a:r>
          </a:p>
        </p:txBody>
      </p:sp>
    </p:spTree>
    <p:extLst>
      <p:ext uri="{BB962C8B-B14F-4D97-AF65-F5344CB8AC3E}">
        <p14:creationId xmlns:p14="http://schemas.microsoft.com/office/powerpoint/2010/main" val="2640138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Sent Images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51" y="1368082"/>
            <a:ext cx="8875189" cy="465182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8326760" y="346614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3131840" y="1556792"/>
            <a:ext cx="129614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Re-center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881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 Image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&lt;Device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VideoDevice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MmfVideo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FrameSize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“1280 720"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VideoFormat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"YUY2"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CaptureDeviceId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PortUsImageOrientation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"UN“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ImageType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"RGB_COLOR"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ClipRectangleOrigin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"300 300"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ClipRectangleSize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“400 400"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VideoDataSourceId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&lt;/Device&gt;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42</a:t>
            </a:fld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3851920" y="2276872"/>
            <a:ext cx="4300193" cy="680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Add  </a:t>
            </a:r>
            <a:r>
              <a:rPr lang="en-US" dirty="0" err="1"/>
              <a:t>ClipRectangleOrigin</a:t>
            </a:r>
            <a:r>
              <a:rPr lang="en-US" dirty="0"/>
              <a:t>="300 300" </a:t>
            </a:r>
            <a:r>
              <a:rPr lang="en-US" dirty="0" err="1"/>
              <a:t>ClipRectangleSize</a:t>
            </a:r>
            <a:r>
              <a:rPr lang="en-US" dirty="0"/>
              <a:t>=“400 400"</a:t>
            </a:r>
          </a:p>
        </p:txBody>
      </p:sp>
      <p:sp>
        <p:nvSpPr>
          <p:cNvPr id="7" name="Right Arrow 6"/>
          <p:cNvSpPr/>
          <p:nvPr/>
        </p:nvSpPr>
        <p:spPr>
          <a:xfrm rot="16200000" flipH="1">
            <a:off x="6850422" y="2867192"/>
            <a:ext cx="50405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41706" b="6319"/>
          <a:stretch/>
        </p:blipFill>
        <p:spPr>
          <a:xfrm>
            <a:off x="1752600" y="5373215"/>
            <a:ext cx="5638800" cy="79208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4932040" y="5374407"/>
            <a:ext cx="648072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1,3</a:t>
            </a:r>
          </a:p>
        </p:txBody>
      </p:sp>
    </p:spTree>
    <p:extLst>
      <p:ext uri="{BB962C8B-B14F-4D97-AF65-F5344CB8AC3E}">
        <p14:creationId xmlns:p14="http://schemas.microsoft.com/office/powerpoint/2010/main" val="1577480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15" y="1337814"/>
            <a:ext cx="8886273" cy="4703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43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8326760" y="346614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3203848" y="1556792"/>
            <a:ext cx="129614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Re-center</a:t>
            </a:r>
          </a:p>
        </p:txBody>
      </p:sp>
    </p:spTree>
    <p:extLst>
      <p:ext uri="{BB962C8B-B14F-4D97-AF65-F5344CB8AC3E}">
        <p14:creationId xmlns:p14="http://schemas.microsoft.com/office/powerpoint/2010/main" val="1304389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PLUS Configuration File Tutorial:</a:t>
            </a:r>
            <a:br>
              <a:rPr lang="en-US" dirty="0"/>
            </a:br>
            <a:r>
              <a:rPr lang="en-US" dirty="0"/>
              <a:t>Optical Marker Tracking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4862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PLUS Server Launcher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950" y="1881981"/>
            <a:ext cx="5372100" cy="3962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1233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Configuration File Directory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195" y="1600200"/>
            <a:ext cx="6333609" cy="45259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46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6084168" y="206084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6626727" y="544522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52120" y="2714973"/>
            <a:ext cx="3491880" cy="1218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Directory where you installed PLUS (C:/Users/&lt;YourUserName&gt;/PlusApp-…-Win32/config)</a:t>
            </a:r>
          </a:p>
          <a:p>
            <a:r>
              <a:rPr lang="en-US" dirty="0"/>
              <a:t>Choose “</a:t>
            </a:r>
            <a:r>
              <a:rPr lang="en-US" dirty="0" err="1"/>
              <a:t>config</a:t>
            </a:r>
            <a:r>
              <a:rPr lang="en-US" dirty="0"/>
              <a:t>” subdirectory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5148064" y="2630799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95791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3" y="1242282"/>
            <a:ext cx="5501476" cy="48838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922114"/>
          </a:xfrm>
        </p:spPr>
        <p:txBody>
          <a:bodyPr>
            <a:normAutofit fontScale="90000"/>
          </a:bodyPr>
          <a:lstStyle/>
          <a:p>
            <a:r>
              <a:rPr lang="en-US" dirty="0"/>
              <a:t>Choose Configuration for Optical Tracking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47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4989844" y="1913797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4472437" y="357301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73528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089027"/>
            <a:ext cx="8496944" cy="5145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Configuration Files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48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8635042" y="292494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6660232" y="4005064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</p:spTree>
    <p:extLst>
      <p:ext uri="{BB962C8B-B14F-4D97-AF65-F5344CB8AC3E}">
        <p14:creationId xmlns:p14="http://schemas.microsoft.com/office/powerpoint/2010/main" val="1023488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5259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&lt;Device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TrackerDevice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OpticalMarkerTracker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CameraCalibrationFile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OpticalMarkerTracker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/realsense_gen2_calibration.yml"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ToolReferenceFrame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"Tracker"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TrackingMethod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"OPTICAL"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MarkerDictionary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"ARUCO_MIP_36h12"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"Tool"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MarkerSizeMm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"80"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"Tool"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"Marker1"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MarkerSizeMm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"80"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TrackerStream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"Marker0"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"Marker1"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&lt;/Device&gt;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00534" y="3789040"/>
            <a:ext cx="2491946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We will only use two markers for our setup.</a:t>
            </a:r>
          </a:p>
          <a:p>
            <a:r>
              <a:rPr lang="en-US" dirty="0"/>
              <a:t>We use markers 0 and 1.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Unused Markers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49</a:t>
            </a:fld>
            <a:endParaRPr lang="en-CA" dirty="0"/>
          </a:p>
        </p:txBody>
      </p:sp>
      <p:sp>
        <p:nvSpPr>
          <p:cNvPr id="7" name="Right Arrow 6"/>
          <p:cNvSpPr/>
          <p:nvPr/>
        </p:nvSpPr>
        <p:spPr>
          <a:xfrm flipH="1">
            <a:off x="4860032" y="3715196"/>
            <a:ext cx="158417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Remove here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4860032" y="5213736"/>
            <a:ext cx="158417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Remove here</a:t>
            </a:r>
          </a:p>
        </p:txBody>
      </p:sp>
    </p:spTree>
    <p:extLst>
      <p:ext uri="{BB962C8B-B14F-4D97-AF65-F5344CB8AC3E}">
        <p14:creationId xmlns:p14="http://schemas.microsoft.com/office/powerpoint/2010/main" val="787858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Plus Server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2941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Connect to hardware devices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Broadcast data via OpenIGTLink (e.g. to 3D Slicer)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Remote control access from 3D Slicer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Start/stop device connections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Data recording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Volume reconstruction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01" y="3677687"/>
            <a:ext cx="4320000" cy="2343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890"/>
          <a:stretch/>
        </p:blipFill>
        <p:spPr>
          <a:xfrm>
            <a:off x="4572000" y="3677686"/>
            <a:ext cx="4358799" cy="2343601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C9A8-866C-4B4D-B031-56B044426864}" type="datetime1">
              <a:rPr lang="en-CA" smtClean="0"/>
              <a:t>2022-05-23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CD4C22-4E18-45EC-AEAA-3C1EB5C86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399" y="1998309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361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Sent Transforms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PlusOpenIGTLinkServer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MaxNumberOfIgtlMessagesToSend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MaxTimeSpentWithProcessingMs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"50"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ListeningPort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"18944"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SendValidTransformsOnly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"true"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TrackerStream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DefaultClientInfo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MessageTypes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&lt;Message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"TRANSFORM"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MessageTypes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TransformNames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&lt;Transform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"Marker1ToMarker0"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&lt;Transform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"Marker0ToTracker"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&lt;Transform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"Marker1ToTracker"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TransformNames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DefaultClientInfo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PlusOpenIGTLinkServer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50</a:t>
            </a:fld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6400534" y="4513065"/>
            <a:ext cx="2563954" cy="644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We only have transforms from markers 0 and 1.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4870840" y="4437112"/>
            <a:ext cx="158417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Remove here</a:t>
            </a:r>
          </a:p>
        </p:txBody>
      </p:sp>
      <p:sp>
        <p:nvSpPr>
          <p:cNvPr id="9" name="Rectangle 8"/>
          <p:cNvSpPr/>
          <p:nvPr/>
        </p:nvSpPr>
        <p:spPr>
          <a:xfrm>
            <a:off x="6633899" y="3753844"/>
            <a:ext cx="2240426" cy="644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Add the transform “Marker1ToMarker0”.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5432737" y="3792715"/>
            <a:ext cx="125200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Add here</a:t>
            </a:r>
          </a:p>
        </p:txBody>
      </p:sp>
    </p:spTree>
    <p:extLst>
      <p:ext uri="{BB962C8B-B14F-4D97-AF65-F5344CB8AC3E}">
        <p14:creationId xmlns:p14="http://schemas.microsoft.com/office/powerpoint/2010/main" val="1112409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891458"/>
            <a:ext cx="5429250" cy="3905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Server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51</a:t>
            </a:fld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508104" y="5017120"/>
            <a:ext cx="3491880" cy="425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May take a few seconds…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5004048" y="494116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167155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Connection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52</a:t>
            </a:fld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988840"/>
            <a:ext cx="5381625" cy="39338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H="1">
            <a:off x="5220072" y="314096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</p:spTree>
    <p:extLst>
      <p:ext uri="{BB962C8B-B14F-4D97-AF65-F5344CB8AC3E}">
        <p14:creationId xmlns:p14="http://schemas.microsoft.com/office/powerpoint/2010/main" val="1033847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Message Log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53</a:t>
            </a:fld>
            <a:endParaRPr lang="en-C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004069"/>
            <a:ext cx="6172200" cy="53149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H="1">
            <a:off x="7466371" y="578376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23365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from Slicer</a:t>
            </a:r>
            <a:endParaRPr lang="en-CA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914" y="1052736"/>
            <a:ext cx="5459671" cy="50732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54</a:t>
            </a:fld>
            <a:endParaRPr lang="en-CA" dirty="0"/>
          </a:p>
        </p:txBody>
      </p:sp>
      <p:sp>
        <p:nvSpPr>
          <p:cNvPr id="9" name="Right Arrow 8"/>
          <p:cNvSpPr/>
          <p:nvPr/>
        </p:nvSpPr>
        <p:spPr>
          <a:xfrm flipH="1">
            <a:off x="3707904" y="105273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4579670" y="472514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657150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67" y="1299964"/>
            <a:ext cx="8964629" cy="4737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from Slicer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55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485514" y="369587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653008" y="4220893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43100" y="5469368"/>
            <a:ext cx="2572001" cy="1093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Should populate with</a:t>
            </a:r>
          </a:p>
          <a:p>
            <a:r>
              <a:rPr lang="en-US" dirty="0"/>
              <a:t>Scene &gt; IGTLConnector_1 &gt; IN &gt; </a:t>
            </a:r>
            <a:r>
              <a:rPr lang="en-US" dirty="0" err="1"/>
              <a:t>Image_Image</a:t>
            </a:r>
            <a:r>
              <a:rPr lang="en-US" dirty="0"/>
              <a:t> 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442631" y="5402232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31600" y="4430653"/>
            <a:ext cx="1820280" cy="416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Change to 18945.</a:t>
            </a:r>
          </a:p>
        </p:txBody>
      </p:sp>
      <p:sp>
        <p:nvSpPr>
          <p:cNvPr id="12" name="Right Arrow 11"/>
          <p:cNvSpPr/>
          <p:nvPr/>
        </p:nvSpPr>
        <p:spPr>
          <a:xfrm flipH="1">
            <a:off x="2513466" y="434990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18124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from Slicer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638" y="1052736"/>
            <a:ext cx="8143640" cy="500141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56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899592" y="3534600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1013048" y="411090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19672" y="4936296"/>
            <a:ext cx="3672408" cy="1093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Should populate with</a:t>
            </a:r>
          </a:p>
          <a:p>
            <a:r>
              <a:rPr lang="en-US" dirty="0"/>
              <a:t>Scene &gt; </a:t>
            </a:r>
            <a:r>
              <a:rPr lang="en-US" dirty="0" err="1"/>
              <a:t>IGTLConnector</a:t>
            </a:r>
            <a:r>
              <a:rPr lang="en-US" dirty="0"/>
              <a:t> &gt; IN &gt; Marker0ToTracker, Marker1ToTracker, Marker0ToMarker1 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919203" y="4869160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</p:spTree>
    <p:extLst>
      <p:ext uri="{BB962C8B-B14F-4D97-AF65-F5344CB8AC3E}">
        <p14:creationId xmlns:p14="http://schemas.microsoft.com/office/powerpoint/2010/main" val="1760480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86" y="1411437"/>
            <a:ext cx="8798602" cy="46056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57</a:t>
            </a:fld>
            <a:endParaRPr lang="en-CA" dirty="0"/>
          </a:p>
        </p:txBody>
      </p:sp>
      <p:sp>
        <p:nvSpPr>
          <p:cNvPr id="11" name="Right Arrow 10"/>
          <p:cNvSpPr/>
          <p:nvPr/>
        </p:nvSpPr>
        <p:spPr>
          <a:xfrm flipH="1">
            <a:off x="4716016" y="184482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3059832" y="1628800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85638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58</a:t>
            </a:fld>
            <a:endParaRPr lang="en-CA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51" y="1298646"/>
            <a:ext cx="8932745" cy="475479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flipH="1">
            <a:off x="3203848" y="148478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ight Arrow 11"/>
          <p:cNvSpPr/>
          <p:nvPr/>
        </p:nvSpPr>
        <p:spPr>
          <a:xfrm flipH="1">
            <a:off x="8349104" y="346614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</p:spTree>
    <p:extLst>
      <p:ext uri="{BB962C8B-B14F-4D97-AF65-F5344CB8AC3E}">
        <p14:creationId xmlns:p14="http://schemas.microsoft.com/office/powerpoint/2010/main" val="3745845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32" y="1685634"/>
            <a:ext cx="8898264" cy="40507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Sent Transforms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59</a:t>
            </a:fld>
            <a:endParaRPr lang="en-CA" dirty="0"/>
          </a:p>
        </p:txBody>
      </p:sp>
      <p:sp>
        <p:nvSpPr>
          <p:cNvPr id="11" name="Right Arrow 10"/>
          <p:cNvSpPr/>
          <p:nvPr/>
        </p:nvSpPr>
        <p:spPr>
          <a:xfrm flipH="1">
            <a:off x="8367493" y="2924944"/>
            <a:ext cx="723395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1511660" y="3956080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ight Arrow 11"/>
          <p:cNvSpPr/>
          <p:nvPr/>
        </p:nvSpPr>
        <p:spPr>
          <a:xfrm flipH="1">
            <a:off x="1511660" y="390856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Right Arrow 13"/>
          <p:cNvSpPr/>
          <p:nvPr/>
        </p:nvSpPr>
        <p:spPr>
          <a:xfrm flipH="1">
            <a:off x="1511660" y="386104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ight Arrow 14"/>
          <p:cNvSpPr/>
          <p:nvPr/>
        </p:nvSpPr>
        <p:spPr>
          <a:xfrm flipH="1">
            <a:off x="5724128" y="168563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14677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Server Application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03648" y="1786006"/>
            <a:ext cx="6840760" cy="3751075"/>
            <a:chOff x="1109998" y="1898796"/>
            <a:chExt cx="7331342" cy="4112173"/>
          </a:xfrm>
        </p:grpSpPr>
        <p:sp>
          <p:nvSpPr>
            <p:cNvPr id="9" name="Rectangle 8"/>
            <p:cNvSpPr/>
            <p:nvPr/>
          </p:nvSpPr>
          <p:spPr>
            <a:xfrm>
              <a:off x="2306749" y="1938671"/>
              <a:ext cx="1039044" cy="685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661" y="3449619"/>
              <a:ext cx="1149068" cy="178695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</p:pic>
        <p:grpSp>
          <p:nvGrpSpPr>
            <p:cNvPr id="11" name="Group 10"/>
            <p:cNvGrpSpPr/>
            <p:nvPr/>
          </p:nvGrpSpPr>
          <p:grpSpPr>
            <a:xfrm>
              <a:off x="5275703" y="4288476"/>
              <a:ext cx="2193864" cy="1235357"/>
              <a:chOff x="2937432" y="3748016"/>
              <a:chExt cx="3659899" cy="2489447"/>
            </a:xfrm>
          </p:grpSpPr>
          <p:sp>
            <p:nvSpPr>
              <p:cNvPr id="45" name="Freeform 44"/>
              <p:cNvSpPr/>
              <p:nvPr/>
            </p:nvSpPr>
            <p:spPr>
              <a:xfrm>
                <a:off x="2937432" y="3766750"/>
                <a:ext cx="419539" cy="2470713"/>
              </a:xfrm>
              <a:custGeom>
                <a:avLst/>
                <a:gdLst>
                  <a:gd name="connsiteX0" fmla="*/ 0 w 707571"/>
                  <a:gd name="connsiteY0" fmla="*/ 0 h 2862943"/>
                  <a:gd name="connsiteX1" fmla="*/ 707571 w 707571"/>
                  <a:gd name="connsiteY1" fmla="*/ 707571 h 2862943"/>
                  <a:gd name="connsiteX2" fmla="*/ 707571 w 707571"/>
                  <a:gd name="connsiteY2" fmla="*/ 2862943 h 2862943"/>
                  <a:gd name="connsiteX3" fmla="*/ 10885 w 707571"/>
                  <a:gd name="connsiteY3" fmla="*/ 2166257 h 2862943"/>
                  <a:gd name="connsiteX4" fmla="*/ 0 w 707571"/>
                  <a:gd name="connsiteY4" fmla="*/ 0 h 286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571" h="2862943">
                    <a:moveTo>
                      <a:pt x="0" y="0"/>
                    </a:moveTo>
                    <a:lnTo>
                      <a:pt x="707571" y="707571"/>
                    </a:lnTo>
                    <a:lnTo>
                      <a:pt x="707571" y="2862943"/>
                    </a:lnTo>
                    <a:lnTo>
                      <a:pt x="10885" y="2166257"/>
                    </a:lnTo>
                    <a:cubicBezTo>
                      <a:pt x="7257" y="1444171"/>
                      <a:pt x="3628" y="722086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6177792" y="3748016"/>
                <a:ext cx="419539" cy="2489447"/>
              </a:xfrm>
              <a:custGeom>
                <a:avLst/>
                <a:gdLst>
                  <a:gd name="connsiteX0" fmla="*/ 0 w 707571"/>
                  <a:gd name="connsiteY0" fmla="*/ 0 h 2862943"/>
                  <a:gd name="connsiteX1" fmla="*/ 707571 w 707571"/>
                  <a:gd name="connsiteY1" fmla="*/ 707571 h 2862943"/>
                  <a:gd name="connsiteX2" fmla="*/ 707571 w 707571"/>
                  <a:gd name="connsiteY2" fmla="*/ 2862943 h 2862943"/>
                  <a:gd name="connsiteX3" fmla="*/ 10885 w 707571"/>
                  <a:gd name="connsiteY3" fmla="*/ 2166257 h 2862943"/>
                  <a:gd name="connsiteX4" fmla="*/ 0 w 707571"/>
                  <a:gd name="connsiteY4" fmla="*/ 0 h 286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571" h="2862943">
                    <a:moveTo>
                      <a:pt x="0" y="0"/>
                    </a:moveTo>
                    <a:lnTo>
                      <a:pt x="707571" y="707571"/>
                    </a:lnTo>
                    <a:lnTo>
                      <a:pt x="707571" y="2862943"/>
                    </a:lnTo>
                    <a:lnTo>
                      <a:pt x="10885" y="2166257"/>
                    </a:lnTo>
                    <a:cubicBezTo>
                      <a:pt x="7257" y="1444171"/>
                      <a:pt x="3628" y="722086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cxnSp>
            <p:nvCxnSpPr>
              <p:cNvPr id="47" name="Straight Connector 46"/>
              <p:cNvCxnSpPr>
                <a:stCxn id="45" idx="1"/>
                <a:endCxn id="46" idx="1"/>
              </p:cNvCxnSpPr>
              <p:nvPr/>
            </p:nvCxnSpPr>
            <p:spPr>
              <a:xfrm flipV="1">
                <a:off x="3356971" y="4363278"/>
                <a:ext cx="3240360" cy="14104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45" idx="0"/>
                <a:endCxn id="46" idx="0"/>
              </p:cNvCxnSpPr>
              <p:nvPr/>
            </p:nvCxnSpPr>
            <p:spPr>
              <a:xfrm flipV="1">
                <a:off x="2937432" y="3748016"/>
                <a:ext cx="3240360" cy="18734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5" idx="3"/>
                <a:endCxn id="46" idx="3"/>
              </p:cNvCxnSpPr>
              <p:nvPr/>
            </p:nvCxnSpPr>
            <p:spPr>
              <a:xfrm flipV="1">
                <a:off x="2943886" y="5631666"/>
                <a:ext cx="3240360" cy="4559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5" idx="2"/>
                <a:endCxn id="46" idx="2"/>
              </p:cNvCxnSpPr>
              <p:nvPr/>
            </p:nvCxnSpPr>
            <p:spPr>
              <a:xfrm>
                <a:off x="3356971" y="6237463"/>
                <a:ext cx="3240360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 11"/>
            <p:cNvSpPr/>
            <p:nvPr/>
          </p:nvSpPr>
          <p:spPr>
            <a:xfrm rot="17679699">
              <a:off x="6512150" y="3335648"/>
              <a:ext cx="1795663" cy="67585"/>
            </a:xfrm>
            <a:custGeom>
              <a:avLst/>
              <a:gdLst>
                <a:gd name="connsiteX0" fmla="*/ 217715 w 3526972"/>
                <a:gd name="connsiteY0" fmla="*/ 119743 h 119743"/>
                <a:gd name="connsiteX1" fmla="*/ 3526972 w 3526972"/>
                <a:gd name="connsiteY1" fmla="*/ 119743 h 119743"/>
                <a:gd name="connsiteX2" fmla="*/ 3526972 w 3526972"/>
                <a:gd name="connsiteY2" fmla="*/ 0 h 119743"/>
                <a:gd name="connsiteX3" fmla="*/ 0 w 3526972"/>
                <a:gd name="connsiteY3" fmla="*/ 0 h 119743"/>
                <a:gd name="connsiteX4" fmla="*/ 217715 w 3526972"/>
                <a:gd name="connsiteY4" fmla="*/ 119743 h 1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6972" h="119743">
                  <a:moveTo>
                    <a:pt x="217715" y="119743"/>
                  </a:moveTo>
                  <a:lnTo>
                    <a:pt x="3526972" y="119743"/>
                  </a:lnTo>
                  <a:lnTo>
                    <a:pt x="3526972" y="0"/>
                  </a:lnTo>
                  <a:lnTo>
                    <a:pt x="0" y="0"/>
                  </a:lnTo>
                  <a:lnTo>
                    <a:pt x="217715" y="11974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87086" y="5237524"/>
              <a:ext cx="762000" cy="5984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002861" y="2934722"/>
              <a:ext cx="685800" cy="67368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53553" y="3960797"/>
              <a:ext cx="990042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Probe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93432" y="5242636"/>
              <a:ext cx="1013546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Image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09443" y="3694070"/>
              <a:ext cx="1131897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Needle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55525" y="3887878"/>
              <a:ext cx="1490270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Reference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98170" y="3271565"/>
              <a:ext cx="1150609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Tracker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89270" y="5524290"/>
              <a:ext cx="2223147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Phantom model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 rot="1454107">
              <a:off x="7131399" y="3511133"/>
              <a:ext cx="201662" cy="436277"/>
              <a:chOff x="6961138" y="1981200"/>
              <a:chExt cx="201662" cy="43627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44" name="Picture 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5578963" y="4258739"/>
              <a:ext cx="201662" cy="436277"/>
              <a:chOff x="6961138" y="1981200"/>
              <a:chExt cx="201662" cy="436277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42" name="Picture 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4050457" y="3925322"/>
              <a:ext cx="201662" cy="436277"/>
              <a:chOff x="6961138" y="1981200"/>
              <a:chExt cx="201662" cy="436277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40" name="Picture 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26" name="Elbow Connector 25"/>
            <p:cNvCxnSpPr>
              <a:endCxn id="16" idx="1"/>
            </p:cNvCxnSpPr>
            <p:nvPr/>
          </p:nvCxnSpPr>
          <p:spPr>
            <a:xfrm rot="5400000" flipH="1" flipV="1">
              <a:off x="4250196" y="3172658"/>
              <a:ext cx="653756" cy="851573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16" idx="3"/>
              <a:endCxn id="43" idx="0"/>
            </p:cNvCxnSpPr>
            <p:nvPr/>
          </p:nvCxnSpPr>
          <p:spPr>
            <a:xfrm>
              <a:off x="5688661" y="3271566"/>
              <a:ext cx="1633111" cy="258792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16" idx="2"/>
            </p:cNvCxnSpPr>
            <p:nvPr/>
          </p:nvCxnSpPr>
          <p:spPr>
            <a:xfrm rot="16200000" flipH="1">
              <a:off x="5124110" y="3830059"/>
              <a:ext cx="777335" cy="334033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2377496" y="2014871"/>
              <a:ext cx="881866" cy="5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PLUS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27609" y="3630659"/>
              <a:ext cx="1039044" cy="6858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398356" y="3706859"/>
              <a:ext cx="881866" cy="5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Slicer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332720" y="1898796"/>
              <a:ext cx="1630097" cy="840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Ultrasound</a:t>
              </a:r>
            </a:p>
            <a:p>
              <a:pPr algn="ctr"/>
              <a:r>
                <a:rPr lang="en-US" sz="1600" b="1" dirty="0"/>
                <a:t>computer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09998" y="4705923"/>
              <a:ext cx="1456350" cy="840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3D Slicer</a:t>
              </a:r>
            </a:p>
            <a:p>
              <a:pPr algn="ctr"/>
              <a:r>
                <a:rPr lang="en-US" sz="1600" b="1" dirty="0"/>
                <a:t>computer</a:t>
              </a:r>
            </a:p>
          </p:txBody>
        </p:sp>
        <p:cxnSp>
          <p:nvCxnSpPr>
            <p:cNvPr id="34" name="Elbow Connector 33"/>
            <p:cNvCxnSpPr>
              <a:stCxn id="36" idx="3"/>
              <a:endCxn id="16" idx="0"/>
            </p:cNvCxnSpPr>
            <p:nvPr/>
          </p:nvCxnSpPr>
          <p:spPr>
            <a:xfrm>
              <a:off x="3345792" y="2831999"/>
              <a:ext cx="1999969" cy="102723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36" idx="2"/>
              <a:endCxn id="10" idx="0"/>
            </p:cNvCxnSpPr>
            <p:nvPr/>
          </p:nvCxnSpPr>
          <p:spPr>
            <a:xfrm rot="16200000" flipH="1">
              <a:off x="3153849" y="2626273"/>
              <a:ext cx="486292" cy="1160400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ounded Rectangle 35"/>
            <p:cNvSpPr/>
            <p:nvPr/>
          </p:nvSpPr>
          <p:spPr>
            <a:xfrm>
              <a:off x="2287798" y="2700671"/>
              <a:ext cx="1057994" cy="26265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311014" y="4392659"/>
              <a:ext cx="1057994" cy="291447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cxnSp>
          <p:nvCxnSpPr>
            <p:cNvPr id="38" name="Elbow Connector 37"/>
            <p:cNvCxnSpPr>
              <a:stCxn id="36" idx="1"/>
              <a:endCxn id="37" idx="1"/>
            </p:cNvCxnSpPr>
            <p:nvPr/>
          </p:nvCxnSpPr>
          <p:spPr>
            <a:xfrm rot="10800000" flipV="1">
              <a:off x="1311014" y="2831999"/>
              <a:ext cx="976784" cy="1706384"/>
            </a:xfrm>
            <a:prstGeom prst="bentConnector3">
              <a:avLst>
                <a:gd name="adj1" fmla="val 123403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C4E8-4EC2-4A5C-8573-5A0F3B3476C2}" type="datetime1">
              <a:rPr lang="en-CA" smtClean="0"/>
              <a:t>2022-05-23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07295" y="2271180"/>
            <a:ext cx="1398397" cy="366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OpenIGTLink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E498B96-B756-4589-9F64-BA42978F9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0581" y="1377742"/>
            <a:ext cx="531357" cy="531357"/>
          </a:xfrm>
          <a:prstGeom prst="rect">
            <a:avLst/>
          </a:prstGeom>
        </p:spPr>
      </p:pic>
      <p:pic>
        <p:nvPicPr>
          <p:cNvPr id="1026" name="Picture 2" descr="3D Slicer Download">
            <a:extLst>
              <a:ext uri="{FF2B5EF4-FFF2-40B4-BE49-F238E27FC236}">
                <a16:creationId xmlns:a16="http://schemas.microsoft.com/office/drawing/2014/main" id="{3F082B67-0191-4A95-9461-14BC36F2E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1" y="4087768"/>
            <a:ext cx="1095667" cy="109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272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40BCB9-25D0-A345-502D-8A9B1B7F6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07" y="1072570"/>
            <a:ext cx="5815313" cy="5065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26A91A-468B-0B94-4041-895535B6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SlicerIGT: Watchdog Module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9BAD1-A210-610F-1B12-4D94749B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3132D-9EF5-3AD4-354B-75758E43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A4509-B02A-EE97-6D15-CCADE72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60</a:t>
            </a:fld>
            <a:endParaRPr lang="en-CA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AE6DDA3-0479-403E-591F-578C2FA11E3B}"/>
              </a:ext>
            </a:extLst>
          </p:cNvPr>
          <p:cNvSpPr/>
          <p:nvPr/>
        </p:nvSpPr>
        <p:spPr>
          <a:xfrm flipH="1">
            <a:off x="3444826" y="110569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FD1083A6-83A2-EE86-9B06-1DCA0C6236F6}"/>
              </a:ext>
            </a:extLst>
          </p:cNvPr>
          <p:cNvSpPr/>
          <p:nvPr/>
        </p:nvSpPr>
        <p:spPr>
          <a:xfrm flipH="1">
            <a:off x="3321571" y="3017713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ight Arrow 8">
            <a:extLst>
              <a:ext uri="{FF2B5EF4-FFF2-40B4-BE49-F238E27FC236}">
                <a16:creationId xmlns:a16="http://schemas.microsoft.com/office/drawing/2014/main" id="{87DA143E-2772-A930-F8BF-18F2A385F3D5}"/>
              </a:ext>
            </a:extLst>
          </p:cNvPr>
          <p:cNvSpPr/>
          <p:nvPr/>
        </p:nvSpPr>
        <p:spPr>
          <a:xfrm flipH="1">
            <a:off x="4474840" y="463160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988560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152A730-69BD-BD06-FE0D-D36B9992B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09" y="1072570"/>
            <a:ext cx="5815311" cy="5065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26A91A-468B-0B94-4041-895535B6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SlicerIGT: Watchdog Module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9BAD1-A210-610F-1B12-4D94749B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3132D-9EF5-3AD4-354B-75758E43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A4509-B02A-EE97-6D15-CCADE72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61</a:t>
            </a:fld>
            <a:endParaRPr lang="en-CA" dirty="0"/>
          </a:p>
        </p:txBody>
      </p:sp>
      <p:sp>
        <p:nvSpPr>
          <p:cNvPr id="13" name="Right Arrow 8">
            <a:extLst>
              <a:ext uri="{FF2B5EF4-FFF2-40B4-BE49-F238E27FC236}">
                <a16:creationId xmlns:a16="http://schemas.microsoft.com/office/drawing/2014/main" id="{32B31E61-62B2-E9C1-5090-B6041275BDF9}"/>
              </a:ext>
            </a:extLst>
          </p:cNvPr>
          <p:cNvSpPr/>
          <p:nvPr/>
        </p:nvSpPr>
        <p:spPr>
          <a:xfrm rot="19657898" flipH="1">
            <a:off x="2875608" y="1975777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ight Arrow 8">
            <a:extLst>
              <a:ext uri="{FF2B5EF4-FFF2-40B4-BE49-F238E27FC236}">
                <a16:creationId xmlns:a16="http://schemas.microsoft.com/office/drawing/2014/main" id="{0737ED70-C0CD-231C-26A3-97CBFB63E096}"/>
              </a:ext>
            </a:extLst>
          </p:cNvPr>
          <p:cNvSpPr/>
          <p:nvPr/>
        </p:nvSpPr>
        <p:spPr>
          <a:xfrm rot="18874935" flipH="1">
            <a:off x="3959702" y="193152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ight Arrow 8">
            <a:extLst>
              <a:ext uri="{FF2B5EF4-FFF2-40B4-BE49-F238E27FC236}">
                <a16:creationId xmlns:a16="http://schemas.microsoft.com/office/drawing/2014/main" id="{6F00EEEA-0713-4D4C-ADB5-448F008EA86C}"/>
              </a:ext>
            </a:extLst>
          </p:cNvPr>
          <p:cNvSpPr/>
          <p:nvPr/>
        </p:nvSpPr>
        <p:spPr>
          <a:xfrm rot="2379415" flipH="1">
            <a:off x="4047075" y="275468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Right Arrow 8">
            <a:extLst>
              <a:ext uri="{FF2B5EF4-FFF2-40B4-BE49-F238E27FC236}">
                <a16:creationId xmlns:a16="http://schemas.microsoft.com/office/drawing/2014/main" id="{D85DABFA-4CD3-D954-90D0-ECD0217A7CB2}"/>
              </a:ext>
            </a:extLst>
          </p:cNvPr>
          <p:cNvSpPr/>
          <p:nvPr/>
        </p:nvSpPr>
        <p:spPr>
          <a:xfrm rot="20594947" flipH="1">
            <a:off x="5120935" y="3064263"/>
            <a:ext cx="2051251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 and hear</a:t>
            </a:r>
          </a:p>
        </p:txBody>
      </p:sp>
    </p:spTree>
    <p:extLst>
      <p:ext uri="{BB962C8B-B14F-4D97-AF65-F5344CB8AC3E}">
        <p14:creationId xmlns:p14="http://schemas.microsoft.com/office/powerpoint/2010/main" val="38047449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PLUS Remote Control From Slicer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64588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BACD7D4-B97D-4EC4-A562-918CCB7C1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95" y="1628800"/>
            <a:ext cx="5445554" cy="34496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Config File Directory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63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5924388" y="187896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39091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B22EAAE-A964-4E7F-9AA5-AF22FECE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13" y="1139554"/>
            <a:ext cx="6109173" cy="45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Config File to Slicer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64</a:t>
            </a:fld>
            <a:endParaRPr lang="en-CA" dirty="0"/>
          </a:p>
        </p:txBody>
      </p:sp>
      <p:sp>
        <p:nvSpPr>
          <p:cNvPr id="10" name="Right Arrow 9"/>
          <p:cNvSpPr/>
          <p:nvPr/>
        </p:nvSpPr>
        <p:spPr>
          <a:xfrm flipH="1">
            <a:off x="6012160" y="4274851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6444208" y="2831257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559416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B39DE8-B108-459C-A667-79EECA4E1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79" y="1052736"/>
            <a:ext cx="6685613" cy="50109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Config File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65</a:t>
            </a:fld>
            <a:endParaRPr lang="en-CA" dirty="0"/>
          </a:p>
        </p:txBody>
      </p:sp>
      <p:sp>
        <p:nvSpPr>
          <p:cNvPr id="9" name="Right Arrow 8"/>
          <p:cNvSpPr/>
          <p:nvPr/>
        </p:nvSpPr>
        <p:spPr>
          <a:xfrm flipH="1">
            <a:off x="3851920" y="1207187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5004048" y="508518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23157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32AD76-4845-4560-8FC3-3DC4BD21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41" y="1124744"/>
            <a:ext cx="5015918" cy="43781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Config File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66</a:t>
            </a:fld>
            <a:endParaRPr lang="en-CA" dirty="0"/>
          </a:p>
        </p:txBody>
      </p:sp>
      <p:sp>
        <p:nvSpPr>
          <p:cNvPr id="10" name="Right Arrow 9"/>
          <p:cNvSpPr/>
          <p:nvPr/>
        </p:nvSpPr>
        <p:spPr>
          <a:xfrm flipH="1">
            <a:off x="3851920" y="259246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3991384" y="2041305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94760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82AACBC-0ADB-4E81-BE1C-FBF296B22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844" y="1085974"/>
            <a:ext cx="5368644" cy="46860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PlusRemote Module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67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4069591" y="115927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5436096" y="5273105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722935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B95E8D-5C9C-4DE4-860A-D1E274F1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052736"/>
            <a:ext cx="5775159" cy="5040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PlusServerLauncher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68</a:t>
            </a:fld>
            <a:endParaRPr lang="en-CA" dirty="0"/>
          </a:p>
        </p:txBody>
      </p:sp>
      <p:sp>
        <p:nvSpPr>
          <p:cNvPr id="9" name="Right Arrow 8"/>
          <p:cNvSpPr/>
          <p:nvPr/>
        </p:nvSpPr>
        <p:spPr>
          <a:xfrm flipH="1">
            <a:off x="4211960" y="2759081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899744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C5AF0BC-A3E0-458A-9C9F-8ABE89838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118952"/>
            <a:ext cx="5825916" cy="5085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Server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69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2922609" y="249289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4176235" y="400506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3754974" y="2772461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8837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4876" y="1268760"/>
            <a:ext cx="1703388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Acquisition -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5878983" cy="527093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Ascension EM tracker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NDI Aurora, Polaris, and </a:t>
            </a:r>
            <a:r>
              <a:rPr lang="en-US" dirty="0" err="1"/>
              <a:t>Certus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optical and electromagnetic trackers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Claron</a:t>
            </a:r>
            <a:r>
              <a:rPr lang="en-US" dirty="0"/>
              <a:t> </a:t>
            </a:r>
            <a:r>
              <a:rPr lang="en-US" dirty="0" err="1"/>
              <a:t>MicronTracker</a:t>
            </a:r>
            <a:r>
              <a:rPr lang="en-US" dirty="0"/>
              <a:t> optical tracker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OptiTrack optical trackers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Brachy</a:t>
            </a:r>
            <a:r>
              <a:rPr lang="en-US" dirty="0"/>
              <a:t> steppers (CMS </a:t>
            </a:r>
            <a:r>
              <a:rPr lang="en-US" dirty="0" err="1"/>
              <a:t>Accuseed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Burdette Medical systems, CIVCO)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PhidgetSpatial</a:t>
            </a:r>
            <a:r>
              <a:rPr lang="en-US" dirty="0"/>
              <a:t> inertial measurement device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CHRobotics</a:t>
            </a:r>
            <a:r>
              <a:rPr lang="en-US" dirty="0"/>
              <a:t> inertial measurement device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3dConnexion </a:t>
            </a:r>
            <a:r>
              <a:rPr lang="en-US" dirty="0" err="1"/>
              <a:t>SpaceNavigator</a:t>
            </a:r>
            <a:r>
              <a:rPr lang="en-US" dirty="0"/>
              <a:t> 3D mouse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OpenIGTLink</a:t>
            </a:r>
            <a:r>
              <a:rPr lang="en-US" dirty="0"/>
              <a:t> (for </a:t>
            </a:r>
            <a:r>
              <a:rPr lang="en-US" dirty="0" err="1"/>
              <a:t>BrainLab</a:t>
            </a:r>
            <a:r>
              <a:rPr lang="en-US" dirty="0"/>
              <a:t>, Siemens MRI scanners, and other compatible devices)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Software devices: file source, US simulator</a:t>
            </a:r>
          </a:p>
        </p:txBody>
      </p:sp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2452" y="1444246"/>
            <a:ext cx="1800225" cy="102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AutoShape 2" descr="data:image/jpeg;base64,/9j/4AAQSkZJRgABAQAAAQABAAD/2wCEAAkGBhQSEBQUEhQUFBUUFRQVFBQVFBQUFRQWFBcVFRQYFxUXHCYeFxkjGhQVHy8gIycpLCwsFR4xNTAqNSYrLCkBCQoKDgwOGA8PGikkHhwqKSksLSksLCkpLCkpKSksLCwqLDQvKSwtKSksLCwpKSwpLCwsLCkpLC0qLywpKSksKf/AABEIALkBEAMBIgACEQEDEQH/xAAcAAEAAQUBAQAAAAAAAAAAAAAABgIDBAUHAQj/xABAEAACAQIEBAMGAwYFAgcAAAABAgADEQQFITEGEkFRYXGBBxMiMlKRQqGxFGJywdHwQ1OCsuEk8TNjc4OSk6L/xAAaAQEAAwEBAQAAAAAAAAAAAAAAAQQFAgMG/8QAKhEAAgICAgEDAgYDAAAAAAAAAAECAwQRITFRBRIiQZETFHGBodEysfD/2gAMAwEAAhEDEQA/AO4xEQBERAEREAREQBERAEREAREQBERAEREAREQBETy8A9iIgCIiAIiIAiIgCIiAIiIAiIgCIiAIiIAiIgCIiAIiIAiIgCIiAInl5YxeOSkvNUZUXuxt/wB5DeuyUtmRLGJxiU1LOwVR1Y2Eg2e+1FFuuGXnP1tt6D+sgWZ5vXxLc1V2PhfQeQlC7PrhxHll2rCnPmXCJ/n3tUpU7rh19631G4T7bn8poMN7VMYGu1Oiy/TZkPo3N/KR3A5S9Q2p03c/uqWt52Gk2h4Nxdr/ALO//wCb/a95nfm8ib90U/twX/ytEFqT/k6Fw57QcPiiEJ9zV/y6hGp/dbZvyPhJRefP2Ny9kblqIysOjAqR95veH+PcThbK969IfhY/Go/dbc+Rv6S9Rnxk/bZwyldgyj8oco7LE02QcWYfGLek/wAXWm2jj/T1HiLibgGaSafKKDWuz2IiSQIiIAiIgCIiAIiIAiIgCIiAIiIAiIgCIi8ARKS0xMwzSnRXmquqDxOp8huZDaXLJSb4RmXmLjsyp0V5qjqg8Tv5DcyA577Ut1wy/wCtv5Lt95B8dmFWu3NVdmJ7mZ13qEIcR5L1ODOfMuCe577UgLrhlufrb+S/1+0guPzOtiG5qrs3mdpYSkBLgmNdl2W9s1qsaFfSKFo2lYWeyq0qNlkknB2RLiy61KzqKYFqatYm99Re4AFug69JJGyo4OmbJWqAA2q0Krh//cosxX1AI8BOdUqhUgqSpGxBII8iJt8DxTXSorPUqVFU6o1RwGHYkGaGPlVQioyjz5KF1FkpbT48G4zXOff5ef2tAtYMBQPLys+3M4XcLa4J2OltZCeSdBxGBw2NQMvu6dU2b4Cr1SAbEGmpsTtqTceEj2O4SrpUKqvvRa/Mmqga/N0VtNr/AHk5VVk2pL5LWtrv9xjWQinF8Px/RHfdEMGUlWBuGU2IPe4kvyH2m1aNkxY96n+avzr/ABDZvy8zIyUlJSeFGZZS+OvB7XY0Le+zt+V5zSxCc9F1dfDceDA6qfOZ15wHCu9FxUoO1Jx1U6HwI2I8JOsg9p+yY1eQ7Csguh/iUar6fYTex86u3jpmNdiTq57R0SJZw2LWooZGV1bUMpBB8iJevLxTEREAREQBERAEREAREQBEReAJ5eeFpg5nnVKgvNVcL4dT5DeQ2orbJSbekZxaYWY5vSoLzVXCDx3PkNzOf557UWN1wy8o+ttW9BsPzkKxWKqVmLVXZie5vM271CEOIcl+rBlLmXBOM99qRN1wq2/fbU+g2H5yE4zF1azc1V2YnubyhaIEuATGuyp2vlmrVjwr6RaWjaXLSq0WlXeyweT2AJ6FkEieiAsqAkMACVQJ7acg9EmWVcTB6apUAdwOUBmJY2tYqKl6d+lreN5DuWVAT3oyJUvcTxtpjatMm1bhvDYhy6E0wF+IKOVQ5FwWLgBb9lW0h2JwLIfiUga8rWPKwHVTsw8RM/AZ7Up2v8XL8jX+NN/lfX4dTcG4Mkgz2nVpBaxV1YgNvT+Ia3qCzONeqG2triXpfgZK2vjIqr8Wh8/JEEKSk0r7zdZxQoB/+nZmBvzXBsD2UnUjzH3mHSwRY6CZc17JNb3rwX4v3Lf+yxleYV8K3NhqhW/zUz8VN/Nf57+U6Pwzx3TxBFOqvuax2Un4an/pt1/hOvnIvgOHr6kTbPwzTZOVh5Ebqe4M1MPOti0prcf5M7Kxqpcx4ZPQZ7Ivwxnbc5w1c3qoLo5/xU7+LDr38wZJwZ9JGSktoxGnF6Z7ERJIEREAREQBE8Jmhz7jPD4UEO3M4/w0sW9ei+sA3paa/Nc9o4db1XC/u7sfJZzPPva1VqU2XDoKTHZyxYj0AH6yBU8+qM//AFd9T/4qlnGv1KfiH96GeV7shHcI7Z6U/hzlqb0dLzv2mu91wy8g+s6t6dBIbiKr1WLVGLE7kkn9ZXSQEAqQQdQwIII8CJXyz5a7Jsm/mz6KqiuC+KMjKOHquIJFFOa25JCqL7XJ/SbDH8E4qkvMafMBqeRg9vQa/lMnhPir9kLKy81NyCbfMpta476W08Pv0rAZhTrIHpMGU9RuD2I3B8DL2LjUXw/yfuKmRkW0z6+JxC0ATqvEHBVLEXZLUqv1AfCx/eUfqNfOc6zXJKuGflqrb6WGqt/C3Xy3lTJw7KOXyvJZoyoXdd+DAAntpVaVcso7LRRyyoLKoAkbBTyyrllVpUBI2CgLKgJVaegSNknlpUBHLK0Qnac7JPFl6lSLHQTPwOSM24klwGSBZ3CuU+jynZGHZo8BkRNuYSQYTKVXpNgKAWWa2LAEuxojDllOV8p8RLgUKJi4nHgTX43NbdZoMbmpMidmuEdQp+si7n2YMCtWmbVKLc6Hvb5lPgROl5TmK16NOqny1EVx4cwvbzG3pOMVq5adD9mFY/sPIf8ACq1UHlcOP981/S7ZSi4P6FL1CtJqSJjERNgyxERAE1OecSUcKt6h1PyourN6dB4mbRpxHP8AMzXxFSoTux5R2UaKPtaSkQ3ozuJ/aLiaoK0gaVP90/GR4sNftaQR6zMddfObljMTEYQNtoZ6R0jye2a4GVhhtoe/aUuhU6ykGep5nlF6lE81A/CdWpNcq3lrofG4Pj0m7yzN0r6LdXHzUm+YW3ttzDy17gTS80s4nCB7HVWHyuujKRtr1/vaZ2XgV3rfT8l/GzZ08doltplZdmVSg/PSYqevZh2I2IkVwXErUyExeo2GIUE//Yo/Ua+B3kjWxUMpDKwurKQQw7gjefLXY9uLLn7o+gqurvjx9jo2ScdJVHLUASrbQXASoegVmPwk9m+8zXxwcNSxVNduZ0ANQIp+Xm5b62B+K4OmgnLCJu8q4mZOVay+9RbcpNveU+xRz+h9LTQx/Ut/G37/ANlS3CS+Vf8A36GyzvgMge8wp94hHNyXuwB1HKfxj8/ORJqZBsdCNwdwfKdJy/NLU6lRKnvVCgl6jtZbaBWpbo2ouwvfW3QS7mOT0MZuPd1rXuLB7DYsl7lf4rHynd+BC1e6nh+Pp+xFWXKv42crz9f3OYCezaZxw7Vwx+MXU7Ouqntr0PgfzmstMOyEq5e2S0zThNTW4vg9tPYAlYE8zspAlwDtMnC5cznQSSZbw11IiMZTeonMpxgttmgwWUM52kmy7hwDcTeYXLlQbS/UqhRL9eIlzMz7Mxy4gWaOCCxVxCiYmMzMDrI/js67T2lYo8I84UynzI2mNzPxmhx2b32msxOYFpiXJlfcpMuqKiuC9XxhMsCmTLqUZlUaE9oUb7OXMsU8POhcAYTkwpP+ZVqP6XCD/ZI1lmRvWYBRYdW6KOp8T4TomCwopoqLoqKFHkBYTbw6fZtmVmWKWomTERL5QEREApqC4nzdnmLamdCRyn4tARowU3JFgBfwn0kZw3jvKvd4ysh0Bb3iEdqnxddxe49JKOWaPCYwVEDDxBHYj+7+ol3mmLhqPu1sDubn7AfoBFHFq97HbcdROzzMh1BGswK2FI1GomaGnl50nog1c9BmZWw4O2hmG6kbztPZB6VuLGxB6HUH0mNhmrYYlsOboTd6DXKHxHY+IsfPaZAM9BnFlcZrUls6hNwe4s3mT55TxIsl1qD5qTfOO/L9Y8te4EzyJC8XgVfXVXGquuhB85n4DixqZCYwEi9lxCi//wA1G/mNfAz5vM9JcflV14N3G9RUvjZ9yaZIKnvlFFwjnQFmCg9wb7g9tb9pL/f8y3qKaYUgqwU0sNUYAjW681O/MRcixsLEGQJGDKGUhlbZlN1YeBEzKuaVWQI1Ryg/CSbb317+soY+V+XTjJPZdtp/Fakmjo2Fx10b9oaj7q1rs6m403HM3MLdSb3HjOb48J71/dfJzNyXv8t9JTRw5bYTd5bw6WsTOcnLllJRUehTRGjcm+zT4fBMx0EkOWcNXsTJHgciVRtNmlIKIqw2+ZnlbmpcQMDB5QqDaZhsoluvjQs0mPzkDrLbcK1pFSMLLnuRs8TmAE0WPzkDrNPjc3J6zUVcSTK0rHLovQqjAz8XmhbrNe9YmUKt5ep0ojW32duRQtKX0pS6lKYlXMxflpDnbv8AhHr19JdrpPGU9GWxVBdiAPGZfD+NWpWHNTY0+505vTe0sZVwtUrMGqXY+PyjyHST7J+GVp2JGs0aqfqUrblo29BBYcoAHQDQD0mSBPFS0ql8zRERAEREASC+1HIDVoiugu1G4e3Wmdz/AKTr5FpOpS6Aggi4OhB2Igh8nza7SNUcVy8zXOhcnvoT/SdN474NbCVC9ME0HPw/+WT+A+HY+m+8GxuXh9dm79/AjqJ2+Tz6fJTlGfLWGujbW89vvNpeRLK8ueliFBNlJ2ubNa9vA2kpBkohly8pdQRrPCYvJIMarQI8pavM68s1aF9p2mRosXhkDCxAIPQxyGX6GHJnRBiYMVsO18MeZTq1BtUby7HxuDJzwzUTF6AMlRfnpPuvTQ6XF/I+E0uFy6dD4DzpaZ/Z6trPYK5AvfYKx6jtfbbyzcvAqvW2ufJoY2XZTx9DbZZw6F3E3C4NR0HjL1ZuQ2PmD3H9RNbi8zA6zGdcKPiW/fZe9mdVxQE1GOzcDrNNmGe9pHcVmRYytZe3wi3XjRjyzcY/PD0M0mIxxaYhcmVrTniouXZY2keXJlxKcrSlK6lRUF2IA8ZbrqPOUz1KUoxGOSnodW6KNT/wPOY4rVaxtSBRfqPzHyHT+9pJ+HuBfxMN9STqTL9dBWnckR/DZZWxRs11U/gXr5nr+knGR8FKgBYekkmAyhKYsAJngTQhUolCd7fRZw+DVBYACX7RE9iu3sREQQIiIAiIgCIiAWsThlqKVdQysLFSLgg9xOW8YezBqfNVwl2Xc0d2X+A/iHhv5zq88IjZDWz5lKWOo1B69CNPQxedq4v9n9LFXdLU631gaP4OBv57+c4/m2UVcNUNOshU9OzDup6idpnm46Mbmi8t808LTo5L4MTEwmMFReZSPFbgsouQCR2NvzmQGgkqtN5ldJGW432IPeaG8u4fFmmeYeo7iSmESV2AmFiMxA6zU4rOb7GaqvjiTJOtnVMB7QHxFFKTKOemQGqltTo3IeW3W3KSTv07YOKzkt1nNsI9RqgSlzc7/AoBsSTsLkjraTT9iqUyFqizhVLAG9iVBOswfVaW9TX6Gr6fb3Fl165JlK05cSjL6UpmV0mlKRaSnL6U5YxGOWnp8zdFG/r2EYXKK2JPxAhfoF7ep6y/XSV52JFurmVzy0Rzn6vwj+szsq4XeswZ7se52HkOkluScEhQCw9JLcLl6oNBL9dGuylZf4NNkvC60wCRrJDTpADSVAT2W0kuinKTl2IiJJyIiIAiIgCIiAIiIAiIgCIiAeETVZ5kFLE0ylVAw6dwe6ncGbaCIBwbirgWrhCWW9Sl9QGq/wAQ/n+ki5M+mMThQwIIvecx4v8AZqDephbK25pbKf4fpPht5TpPyebicUxmAq02WpTNmW9iosbElte/zEWO4HXabTLM6FYEFeWoou1vkIuBcfSbkAjx0ttMzE0GRijqVYaFSLEeYMtUqYUtbTm5ebx5b219ZOueBvjkyOaEqg7EG29jt5y2FJXmtYElRr23Nuk05xDKxHKARdg1xdgLXWw6b/cQ3ohLZkYkcrkdNx6/83niU5l4incqfD+kuU8POtkJFeTLy4iiw3WrSP2dZ1Di6iP2s2+hP5/ykF4fwIOJpc2ih1didgtMh2J+1vUSQ5xn5r13NEcxJsG/CANB57Sllr3Q9pexPjJsVaqoLsQB/e3eYyPVrnlpAqvf8R8u36zZ5Lwg9Zg1S7eJ2HkJ0XKOG0pAWGveV6sctWX6Inw9wFazP567mTnA5SlMWAEzUpgSqXYwUSjKxyPAs9iJ2eYiIgCIiAIiIAiIgCIiAIiIAiIgCIiAIiIAmPiMPcTIiAQbinhCliR8Q5XHy1F+YefceE5LnvDtXCPaoLqT8Lj5W/ofCfRdfDAzS5nky1FKuoZToQReE9HLR89X/v8A4nj0Q24k54g9mroS2HPMv0HceR6yJ1srqobMjfad7TONMpoUOY+AmTTtsg5j+X3nmEyKvWPLYhfpW+vmes6Dw17Oiti4sO39Zy2/oekVrsimV8P1aptqb2v0Fu3lOi8O8EhAC+sk+X5IlMCwE2QW08/b5PX364RYw2DVBYCZEROzzEREAREQBERAEREAREQBERAEREAREQBERAEREAREQBERAEpamDKogGO+DBmK+QUjugM2UQDDoZVTT5UA9JlKgEqiAIiIAiIgCIiAIiIAiIgCIiAIiIAiIgCIi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AutoShape 4" descr="data:image/jpeg;base64,/9j/4AAQSkZJRgABAQAAAQABAAD/2wCEAAkGBhQSEBQUEhQUFBUUFRQVFBQVFBQUFRQWFBcVFRQYFxUXHCYeFxkjGhQVHy8gIycpLCwsFR4xNTAqNSYrLCkBCQoKDgwOGA8PGikkHhwqKSksLSksLCkpLCkpKSksLCwqLDQvKSwtKSksLCwpKSwpLCwsLCkpLC0qLywpKSksKf/AABEIALkBEAMBIgACEQEDEQH/xAAcAAEAAQUBAQAAAAAAAAAAAAAABgIDBAUHAQj/xABAEAACAQIEBAMGAwYFAgcAAAABAgADEQQFITEGEkFRYXGBBxMiMlKRQqGxFGJywdHwQ1OCsuEk8TNjc4OSk6L/xAAaAQEAAwEBAQAAAAAAAAAAAAAAAQQFAgMG/8QAKhEAAgICAgEDAgYDAAAAAAAAAAECAwQRITFRBRIiQZETFHGBodEysfD/2gAMAwEAAhEDEQA/AO4xEQBERAEREAREQBERAEREAREQBERAEREAREQBETy8A9iIgCIiAIiIAiIgCIiAIiIAiIgCIiAIiIAiIgCIiAIiIAiIgCIiAInl5YxeOSkvNUZUXuxt/wB5DeuyUtmRLGJxiU1LOwVR1Y2Eg2e+1FFuuGXnP1tt6D+sgWZ5vXxLc1V2PhfQeQlC7PrhxHll2rCnPmXCJ/n3tUpU7rh19631G4T7bn8poMN7VMYGu1Oiy/TZkPo3N/KR3A5S9Q2p03c/uqWt52Gk2h4Nxdr/ALO//wCb/a95nfm8ib90U/twX/ytEFqT/k6Fw57QcPiiEJ9zV/y6hGp/dbZvyPhJRefP2Ny9kblqIysOjAqR95veH+PcThbK969IfhY/Go/dbc+Rv6S9Rnxk/bZwyldgyj8oco7LE02QcWYfGLek/wAXWm2jj/T1HiLibgGaSafKKDWuz2IiSQIiIAiIgCIiAIiIAiIgCIiAIiIAiIgCIi8ARKS0xMwzSnRXmquqDxOp8huZDaXLJSb4RmXmLjsyp0V5qjqg8Tv5DcyA577Ut1wy/wCtv5Lt95B8dmFWu3NVdmJ7mZ13qEIcR5L1ODOfMuCe577UgLrhlufrb+S/1+0guPzOtiG5qrs3mdpYSkBLgmNdl2W9s1qsaFfSKFo2lYWeyq0qNlkknB2RLiy61KzqKYFqatYm99Re4AFug69JJGyo4OmbJWqAA2q0Krh//cosxX1AI8BOdUqhUgqSpGxBII8iJt8DxTXSorPUqVFU6o1RwGHYkGaGPlVQioyjz5KF1FkpbT48G4zXOff5ef2tAtYMBQPLys+3M4XcLa4J2OltZCeSdBxGBw2NQMvu6dU2b4Cr1SAbEGmpsTtqTceEj2O4SrpUKqvvRa/Mmqga/N0VtNr/AHk5VVk2pL5LWtrv9xjWQinF8Px/RHfdEMGUlWBuGU2IPe4kvyH2m1aNkxY96n+avzr/ABDZvy8zIyUlJSeFGZZS+OvB7XY0Le+zt+V5zSxCc9F1dfDceDA6qfOZ15wHCu9FxUoO1Jx1U6HwI2I8JOsg9p+yY1eQ7Csguh/iUar6fYTex86u3jpmNdiTq57R0SJZw2LWooZGV1bUMpBB8iJevLxTEREAREQBERAEREAREQBEReAJ5eeFpg5nnVKgvNVcL4dT5DeQ2orbJSbekZxaYWY5vSoLzVXCDx3PkNzOf557UWN1wy8o+ttW9BsPzkKxWKqVmLVXZie5vM271CEOIcl+rBlLmXBOM99qRN1wq2/fbU+g2H5yE4zF1azc1V2YnubyhaIEuATGuyp2vlmrVjwr6RaWjaXLSq0WlXeyweT2AJ6FkEieiAsqAkMACVQJ7acg9EmWVcTB6apUAdwOUBmJY2tYqKl6d+lreN5DuWVAT3oyJUvcTxtpjatMm1bhvDYhy6E0wF+IKOVQ5FwWLgBb9lW0h2JwLIfiUga8rWPKwHVTsw8RM/AZ7Up2v8XL8jX+NN/lfX4dTcG4Mkgz2nVpBaxV1YgNvT+Ia3qCzONeqG2triXpfgZK2vjIqr8Wh8/JEEKSk0r7zdZxQoB/+nZmBvzXBsD2UnUjzH3mHSwRY6CZc17JNb3rwX4v3Lf+yxleYV8K3NhqhW/zUz8VN/Nf57+U6Pwzx3TxBFOqvuax2Un4an/pt1/hOvnIvgOHr6kTbPwzTZOVh5Ebqe4M1MPOti0prcf5M7Kxqpcx4ZPQZ7Ivwxnbc5w1c3qoLo5/xU7+LDr38wZJwZ9JGSktoxGnF6Z7ERJIEREAREQBE8Jmhz7jPD4UEO3M4/w0sW9ei+sA3paa/Nc9o4db1XC/u7sfJZzPPva1VqU2XDoKTHZyxYj0AH6yBU8+qM//AFd9T/4qlnGv1KfiH96GeV7shHcI7Z6U/hzlqb0dLzv2mu91wy8g+s6t6dBIbiKr1WLVGLE7kkn9ZXSQEAqQQdQwIII8CJXyz5a7Jsm/mz6KqiuC+KMjKOHquIJFFOa25JCqL7XJ/SbDH8E4qkvMafMBqeRg9vQa/lMnhPir9kLKy81NyCbfMpta476W08Pv0rAZhTrIHpMGU9RuD2I3B8DL2LjUXw/yfuKmRkW0z6+JxC0ATqvEHBVLEXZLUqv1AfCx/eUfqNfOc6zXJKuGflqrb6WGqt/C3Xy3lTJw7KOXyvJZoyoXdd+DAAntpVaVcso7LRRyyoLKoAkbBTyyrllVpUBI2CgLKgJVaegSNknlpUBHLK0Qnac7JPFl6lSLHQTPwOSM24klwGSBZ3CuU+jynZGHZo8BkRNuYSQYTKVXpNgKAWWa2LAEuxojDllOV8p8RLgUKJi4nHgTX43NbdZoMbmpMidmuEdQp+si7n2YMCtWmbVKLc6Hvb5lPgROl5TmK16NOqny1EVx4cwvbzG3pOMVq5adD9mFY/sPIf8ACq1UHlcOP981/S7ZSi4P6FL1CtJqSJjERNgyxERAE1OecSUcKt6h1PyourN6dB4mbRpxHP8AMzXxFSoTux5R2UaKPtaSkQ3ozuJ/aLiaoK0gaVP90/GR4sNftaQR6zMddfObljMTEYQNtoZ6R0jye2a4GVhhtoe/aUuhU6ykGep5nlF6lE81A/CdWpNcq3lrofG4Pj0m7yzN0r6LdXHzUm+YW3ttzDy17gTS80s4nCB7HVWHyuujKRtr1/vaZ2XgV3rfT8l/GzZ08doltplZdmVSg/PSYqevZh2I2IkVwXErUyExeo2GIUE//Yo/Ua+B3kjWxUMpDKwurKQQw7gjefLXY9uLLn7o+gqurvjx9jo2ScdJVHLUASrbQXASoegVmPwk9m+8zXxwcNSxVNduZ0ANQIp+Xm5b62B+K4OmgnLCJu8q4mZOVay+9RbcpNveU+xRz+h9LTQx/Ut/G37/ANlS3CS+Vf8A36GyzvgMge8wp94hHNyXuwB1HKfxj8/ORJqZBsdCNwdwfKdJy/NLU6lRKnvVCgl6jtZbaBWpbo2ouwvfW3QS7mOT0MZuPd1rXuLB7DYsl7lf4rHynd+BC1e6nh+Pp+xFWXKv42crz9f3OYCezaZxw7Vwx+MXU7Ouqntr0PgfzmstMOyEq5e2S0zThNTW4vg9tPYAlYE8zspAlwDtMnC5cznQSSZbw11IiMZTeonMpxgttmgwWUM52kmy7hwDcTeYXLlQbS/UqhRL9eIlzMz7Mxy4gWaOCCxVxCiYmMzMDrI/js67T2lYo8I84UynzI2mNzPxmhx2b32msxOYFpiXJlfcpMuqKiuC9XxhMsCmTLqUZlUaE9oUb7OXMsU8POhcAYTkwpP+ZVqP6XCD/ZI1lmRvWYBRYdW6KOp8T4TomCwopoqLoqKFHkBYTbw6fZtmVmWKWomTERL5QEREApqC4nzdnmLamdCRyn4tARowU3JFgBfwn0kZw3jvKvd4ysh0Bb3iEdqnxddxe49JKOWaPCYwVEDDxBHYj+7+ol3mmLhqPu1sDubn7AfoBFHFq97HbcdROzzMh1BGswK2FI1GomaGnl50nog1c9BmZWw4O2hmG6kbztPZB6VuLGxB6HUH0mNhmrYYlsOboTd6DXKHxHY+IsfPaZAM9BnFlcZrUls6hNwe4s3mT55TxIsl1qD5qTfOO/L9Y8te4EzyJC8XgVfXVXGquuhB85n4DixqZCYwEi9lxCi//wA1G/mNfAz5vM9JcflV14N3G9RUvjZ9yaZIKnvlFFwjnQFmCg9wb7g9tb9pL/f8y3qKaYUgqwU0sNUYAjW681O/MRcixsLEGQJGDKGUhlbZlN1YeBEzKuaVWQI1Ryg/CSbb317+soY+V+XTjJPZdtp/Fakmjo2Fx10b9oaj7q1rs6m403HM3MLdSb3HjOb48J71/dfJzNyXv8t9JTRw5bYTd5bw6WsTOcnLllJRUehTRGjcm+zT4fBMx0EkOWcNXsTJHgciVRtNmlIKIqw2+ZnlbmpcQMDB5QqDaZhsoluvjQs0mPzkDrLbcK1pFSMLLnuRs8TmAE0WPzkDrNPjc3J6zUVcSTK0rHLovQqjAz8XmhbrNe9YmUKt5ep0ojW32duRQtKX0pS6lKYlXMxflpDnbv8AhHr19JdrpPGU9GWxVBdiAPGZfD+NWpWHNTY0+505vTe0sZVwtUrMGqXY+PyjyHST7J+GVp2JGs0aqfqUrblo29BBYcoAHQDQD0mSBPFS0ql8zRERAEREASC+1HIDVoiugu1G4e3Wmdz/AKTr5FpOpS6Aggi4OhB2Igh8nza7SNUcVy8zXOhcnvoT/SdN474NbCVC9ME0HPw/+WT+A+HY+m+8GxuXh9dm79/AjqJ2+Tz6fJTlGfLWGujbW89vvNpeRLK8ueliFBNlJ2ubNa9vA2kpBkohly8pdQRrPCYvJIMarQI8pavM68s1aF9p2mRosXhkDCxAIPQxyGX6GHJnRBiYMVsO18MeZTq1BtUby7HxuDJzwzUTF6AMlRfnpPuvTQ6XF/I+E0uFy6dD4DzpaZ/Z6trPYK5AvfYKx6jtfbbyzcvAqvW2ufJoY2XZTx9DbZZw6F3E3C4NR0HjL1ZuQ2PmD3H9RNbi8zA6zGdcKPiW/fZe9mdVxQE1GOzcDrNNmGe9pHcVmRYytZe3wi3XjRjyzcY/PD0M0mIxxaYhcmVrTniouXZY2keXJlxKcrSlK6lRUF2IA8ZbrqPOUz1KUoxGOSnodW6KNT/wPOY4rVaxtSBRfqPzHyHT+9pJ+HuBfxMN9STqTL9dBWnckR/DZZWxRs11U/gXr5nr+knGR8FKgBYekkmAyhKYsAJngTQhUolCd7fRZw+DVBYACX7RE9iu3sREQQIiIAiIgCIiAWsThlqKVdQysLFSLgg9xOW8YezBqfNVwl2Xc0d2X+A/iHhv5zq88IjZDWz5lKWOo1B69CNPQxedq4v9n9LFXdLU631gaP4OBv57+c4/m2UVcNUNOshU9OzDup6idpnm46Mbmi8t808LTo5L4MTEwmMFReZSPFbgsouQCR2NvzmQGgkqtN5ldJGW432IPeaG8u4fFmmeYeo7iSmESV2AmFiMxA6zU4rOb7GaqvjiTJOtnVMB7QHxFFKTKOemQGqltTo3IeW3W3KSTv07YOKzkt1nNsI9RqgSlzc7/AoBsSTsLkjraTT9iqUyFqizhVLAG9iVBOswfVaW9TX6Gr6fb3Fl165JlK05cSjL6UpmV0mlKRaSnL6U5YxGOWnp8zdFG/r2EYXKK2JPxAhfoF7ep6y/XSV52JFurmVzy0Rzn6vwj+szsq4XeswZ7se52HkOkluScEhQCw9JLcLl6oNBL9dGuylZf4NNkvC60wCRrJDTpADSVAT2W0kuinKTl2IiJJyIiIAiIgCIiAIiIAiIgCIiAeETVZ5kFLE0ylVAw6dwe6ncGbaCIBwbirgWrhCWW9Sl9QGq/wAQ/n+ki5M+mMThQwIIvecx4v8AZqDephbK25pbKf4fpPht5TpPyebicUxmAq02WpTNmW9iosbElte/zEWO4HXabTLM6FYEFeWoou1vkIuBcfSbkAjx0ttMzE0GRijqVYaFSLEeYMtUqYUtbTm5ebx5b219ZOueBvjkyOaEqg7EG29jt5y2FJXmtYElRr23Nuk05xDKxHKARdg1xdgLXWw6b/cQ3ohLZkYkcrkdNx6/83niU5l4incqfD+kuU8POtkJFeTLy4iiw3WrSP2dZ1Di6iP2s2+hP5/ykF4fwIOJpc2ih1didgtMh2J+1vUSQ5xn5r13NEcxJsG/CANB57Sllr3Q9pexPjJsVaqoLsQB/e3eYyPVrnlpAqvf8R8u36zZ5Lwg9Zg1S7eJ2HkJ0XKOG0pAWGveV6sctWX6Inw9wFazP567mTnA5SlMWAEzUpgSqXYwUSjKxyPAs9iJ2eYiIgCIiAIiIAiIgCIiAIiIAiIgCIiAIiIAmPiMPcTIiAQbinhCliR8Q5XHy1F+YefceE5LnvDtXCPaoLqT8Lj5W/ofCfRdfDAzS5nky1FKuoZToQReE9HLR89X/v8A4nj0Q24k54g9mroS2HPMv0HceR6yJ1srqobMjfad7TONMpoUOY+AmTTtsg5j+X3nmEyKvWPLYhfpW+vmes6Dw17Oiti4sO39Zy2/oekVrsimV8P1aptqb2v0Fu3lOi8O8EhAC+sk+X5IlMCwE2QW08/b5PX364RYw2DVBYCZEROzzEREAREQBERAEREAREQBERAEREAREQBERAEREAREQBERAEpamDKogGO+DBmK+QUjugM2UQDDoZVTT5UA9JlKgEqiAIiIAiIgCIiAIiIAiIgCIiAIiIAiIgCIi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13" name="Group 12"/>
          <p:cNvGrpSpPr/>
          <p:nvPr/>
        </p:nvGrpSpPr>
        <p:grpSpPr>
          <a:xfrm>
            <a:off x="6732240" y="3343066"/>
            <a:ext cx="2121236" cy="878022"/>
            <a:chOff x="6732240" y="3228891"/>
            <a:chExt cx="2121236" cy="878022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732240" y="3228891"/>
              <a:ext cx="807691" cy="878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644817" y="3228892"/>
              <a:ext cx="1208659" cy="878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2" descr="http://www.3dm3.com/forum/attachments/f50/17744d1235554056-3dconnexion-3d-mice-now-supported-google-earth-5-0-mail.google.com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02"/>
          <a:stretch/>
        </p:blipFill>
        <p:spPr bwMode="auto">
          <a:xfrm>
            <a:off x="6215320" y="5294472"/>
            <a:ext cx="1287572" cy="102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.tjskl.org.cn/pic/z253393a-200x200-1/microntracker_2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4" t="16883" r="20554" b="17593"/>
          <a:stretch/>
        </p:blipFill>
        <p:spPr bwMode="auto">
          <a:xfrm>
            <a:off x="6412540" y="1593431"/>
            <a:ext cx="855515" cy="98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Orientation Sensor, AHR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225100"/>
            <a:ext cx="907901" cy="89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robotshop.com/content/images/phidgetspatial-3-axis-accelerometer-high-resolution-large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14" y="4310347"/>
            <a:ext cx="1869490" cy="113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5-Point Star 8"/>
          <p:cNvSpPr/>
          <p:nvPr/>
        </p:nvSpPr>
        <p:spPr>
          <a:xfrm>
            <a:off x="457200" y="1052736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5-Point Star 18"/>
          <p:cNvSpPr/>
          <p:nvPr/>
        </p:nvSpPr>
        <p:spPr>
          <a:xfrm>
            <a:off x="457200" y="1412776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5-Point Star 19"/>
          <p:cNvSpPr/>
          <p:nvPr/>
        </p:nvSpPr>
        <p:spPr>
          <a:xfrm>
            <a:off x="467544" y="2132856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5-Point Star 20"/>
          <p:cNvSpPr/>
          <p:nvPr/>
        </p:nvSpPr>
        <p:spPr>
          <a:xfrm>
            <a:off x="430638" y="5085184"/>
            <a:ext cx="298376" cy="288032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5-Point Star 21"/>
          <p:cNvSpPr/>
          <p:nvPr/>
        </p:nvSpPr>
        <p:spPr>
          <a:xfrm>
            <a:off x="430638" y="5805264"/>
            <a:ext cx="298376" cy="288032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2CF82-FAB9-4776-B934-6DEB95F28E3A}" type="datetime1">
              <a:rPr lang="en-CA" smtClean="0"/>
              <a:t>2022-05-23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23" name="5-Point Star 22"/>
          <p:cNvSpPr/>
          <p:nvPr/>
        </p:nvSpPr>
        <p:spPr>
          <a:xfrm>
            <a:off x="467544" y="2492896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5-Point Star 23"/>
          <p:cNvSpPr/>
          <p:nvPr/>
        </p:nvSpPr>
        <p:spPr>
          <a:xfrm>
            <a:off x="457200" y="3609020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2" descr="https://optitrack.com/public/images/v120du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420" y="2626765"/>
            <a:ext cx="2418284" cy="73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7517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0670B8-1C1C-4AAB-BD7C-731ABB2C4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108554"/>
            <a:ext cx="5651021" cy="4932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Server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70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4272832" y="268952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26068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4D95E77-6F31-4D72-A1F3-744B4E7A3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899428"/>
            <a:ext cx="5243057" cy="3321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Plus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71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6970101" y="220486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ight Arrow 7">
            <a:extLst>
              <a:ext uri="{FF2B5EF4-FFF2-40B4-BE49-F238E27FC236}">
                <a16:creationId xmlns:a16="http://schemas.microsoft.com/office/drawing/2014/main" id="{317F4B93-582D-41AF-8E80-D780E22F0E8D}"/>
              </a:ext>
            </a:extLst>
          </p:cNvPr>
          <p:cNvSpPr/>
          <p:nvPr/>
        </p:nvSpPr>
        <p:spPr>
          <a:xfrm flipH="1">
            <a:off x="3233828" y="4495353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57881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53DE037-7162-4338-9FDF-30F091A7E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70" y="1124744"/>
            <a:ext cx="5512660" cy="48117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with Scene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72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2419255" y="121174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ight Arrow 7">
            <a:extLst>
              <a:ext uri="{FF2B5EF4-FFF2-40B4-BE49-F238E27FC236}">
                <a16:creationId xmlns:a16="http://schemas.microsoft.com/office/drawing/2014/main" id="{84ADB97A-6BF0-422B-8F5D-2934B479E3B2}"/>
              </a:ext>
            </a:extLst>
          </p:cNvPr>
          <p:cNvSpPr/>
          <p:nvPr/>
        </p:nvSpPr>
        <p:spPr>
          <a:xfrm flipH="1">
            <a:off x="3211343" y="240134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ight Arrow 7">
            <a:extLst>
              <a:ext uri="{FF2B5EF4-FFF2-40B4-BE49-F238E27FC236}">
                <a16:creationId xmlns:a16="http://schemas.microsoft.com/office/drawing/2014/main" id="{6AC09A92-B748-4CC8-9107-4F274A723B39}"/>
              </a:ext>
            </a:extLst>
          </p:cNvPr>
          <p:cNvSpPr/>
          <p:nvPr/>
        </p:nvSpPr>
        <p:spPr>
          <a:xfrm flipH="1">
            <a:off x="5456971" y="3801087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968565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D4261D-6659-4E0E-989C-9085452B9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30" y="1174440"/>
            <a:ext cx="5735739" cy="4509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plus.xml Extension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73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6588224" y="2708920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77773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Recording Sequences in Slicer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30194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012E0-0F8B-776B-D38C-1541AE2E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Slicer: Sequences module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F0C05-AF6A-452C-652A-EBA3A3E86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80BB2-1B6E-B66F-8143-9E14BAAED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F16E5-53FD-E3CB-91D4-72E91BD4F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75</a:t>
            </a:fld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C017CC-7E1D-9DA7-CB57-7C591796C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09121"/>
            <a:ext cx="8229600" cy="161704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98742B-21D3-7CB3-DBAA-DB9324EBAE2B}"/>
              </a:ext>
            </a:extLst>
          </p:cNvPr>
          <p:cNvSpPr/>
          <p:nvPr/>
        </p:nvSpPr>
        <p:spPr>
          <a:xfrm>
            <a:off x="1992633" y="1485064"/>
            <a:ext cx="2016224" cy="9361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Plus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2BF339-1ADF-9E0D-AAF9-9F191E41D0C9}"/>
              </a:ext>
            </a:extLst>
          </p:cNvPr>
          <p:cNvSpPr/>
          <p:nvPr/>
        </p:nvSpPr>
        <p:spPr>
          <a:xfrm>
            <a:off x="1986847" y="3429000"/>
            <a:ext cx="201622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Sequence metafile</a:t>
            </a:r>
            <a:br>
              <a:rPr lang="en-CA" dirty="0"/>
            </a:br>
            <a:r>
              <a:rPr lang="en-CA" dirty="0"/>
              <a:t>(</a:t>
            </a:r>
            <a:r>
              <a:rPr lang="en-CA" dirty="0" err="1"/>
              <a:t>igs.mha</a:t>
            </a:r>
            <a:r>
              <a:rPr lang="en-CA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99ECEE-020D-3404-FC2F-849ED9654FDB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2994959" y="2421168"/>
            <a:ext cx="5786" cy="10078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14E8C80-DDF9-7046-5BBD-630C9668A0B2}"/>
              </a:ext>
            </a:extLst>
          </p:cNvPr>
          <p:cNvSpPr/>
          <p:nvPr/>
        </p:nvSpPr>
        <p:spPr>
          <a:xfrm>
            <a:off x="5398183" y="1485064"/>
            <a:ext cx="201622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3D Slicer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BC5D49-5362-0296-1916-84D5E8F6F693}"/>
              </a:ext>
            </a:extLst>
          </p:cNvPr>
          <p:cNvSpPr/>
          <p:nvPr/>
        </p:nvSpPr>
        <p:spPr>
          <a:xfrm>
            <a:off x="5399184" y="2403169"/>
            <a:ext cx="2016224" cy="9361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Sequences module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192153-C7E0-FFFD-BB30-820B88EEDB55}"/>
              </a:ext>
            </a:extLst>
          </p:cNvPr>
          <p:cNvCxnSpPr>
            <a:cxnSpLocks/>
            <a:stCxn id="14" idx="1"/>
            <a:endCxn id="9" idx="3"/>
          </p:cNvCxnSpPr>
          <p:nvPr/>
        </p:nvCxnSpPr>
        <p:spPr>
          <a:xfrm flipH="1">
            <a:off x="4008857" y="1953116"/>
            <a:ext cx="13893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534D6F6-48DE-F474-DCB5-E11E8F700F5D}"/>
              </a:ext>
            </a:extLst>
          </p:cNvPr>
          <p:cNvSpPr/>
          <p:nvPr/>
        </p:nvSpPr>
        <p:spPr>
          <a:xfrm>
            <a:off x="5398183" y="4017363"/>
            <a:ext cx="201622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Saved 3D Slicer sequence</a:t>
            </a:r>
          </a:p>
          <a:p>
            <a:pPr algn="ctr"/>
            <a:r>
              <a:rPr lang="en-CA" dirty="0"/>
              <a:t>(Many formats)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0A147D-CF3C-4277-52CD-C027A944769E}"/>
              </a:ext>
            </a:extLst>
          </p:cNvPr>
          <p:cNvSpPr txBox="1"/>
          <p:nvPr/>
        </p:nvSpPr>
        <p:spPr>
          <a:xfrm>
            <a:off x="6406295" y="3473460"/>
            <a:ext cx="61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427A3E-8845-542A-902E-5535C14D8313}"/>
              </a:ext>
            </a:extLst>
          </p:cNvPr>
          <p:cNvSpPr txBox="1"/>
          <p:nvPr/>
        </p:nvSpPr>
        <p:spPr>
          <a:xfrm>
            <a:off x="4023224" y="1607490"/>
            <a:ext cx="138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OpenIGTLink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AD85DE-7898-DA51-64D2-B853430DB101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6406295" y="3339273"/>
            <a:ext cx="1001" cy="67809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08B2C58-A92E-B1C2-A69C-1E118F307519}"/>
              </a:ext>
            </a:extLst>
          </p:cNvPr>
          <p:cNvSpPr txBox="1"/>
          <p:nvPr/>
        </p:nvSpPr>
        <p:spPr>
          <a:xfrm>
            <a:off x="2994959" y="2739016"/>
            <a:ext cx="61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</a:t>
            </a:r>
          </a:p>
        </p:txBody>
      </p:sp>
    </p:spTree>
    <p:extLst>
      <p:ext uri="{BB962C8B-B14F-4D97-AF65-F5344CB8AC3E}">
        <p14:creationId xmlns:p14="http://schemas.microsoft.com/office/powerpoint/2010/main" val="10840029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6A91A-468B-0B94-4041-895535B6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3D Slicer: Sequences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676BD-76E1-61AA-680F-5BE77F011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Node types:</a:t>
            </a:r>
          </a:p>
          <a:p>
            <a:pPr lvl="1"/>
            <a:r>
              <a:rPr lang="en-US" dirty="0"/>
              <a:t>Sequence browser</a:t>
            </a:r>
          </a:p>
          <a:p>
            <a:pPr lvl="2"/>
            <a:r>
              <a:rPr lang="en-US" dirty="0"/>
              <a:t>Controls recording + playback of multiple synchronized sequences</a:t>
            </a:r>
          </a:p>
          <a:p>
            <a:pPr lvl="2"/>
            <a:r>
              <a:rPr lang="en-US" dirty="0"/>
              <a:t>Can have many synchronized sequences</a:t>
            </a:r>
          </a:p>
          <a:p>
            <a:pPr lvl="1"/>
            <a:r>
              <a:rPr lang="en-US" dirty="0"/>
              <a:t>Sequence</a:t>
            </a:r>
          </a:p>
          <a:p>
            <a:pPr lvl="2"/>
            <a:r>
              <a:rPr lang="en-US" dirty="0"/>
              <a:t>Contains timestamps + data</a:t>
            </a:r>
          </a:p>
          <a:p>
            <a:pPr lvl="2"/>
            <a:r>
              <a:rPr lang="en-US" dirty="0"/>
              <a:t>Can record any data type in Slicer (Image, Transform, Model, Text, etc.)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9BAD1-A210-610F-1B12-4D94749B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3132D-9EF5-3AD4-354B-75758E43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A4509-B02A-EE97-6D15-CCADE72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76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58694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D60FAA1-72AB-E7A0-11EC-4A86F1EA3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Sequence browser</a:t>
            </a:r>
          </a:p>
          <a:p>
            <a:pPr lvl="1"/>
            <a:r>
              <a:rPr lang="en-US" dirty="0"/>
              <a:t>Entire video</a:t>
            </a:r>
          </a:p>
          <a:p>
            <a:r>
              <a:rPr lang="en-US" dirty="0"/>
              <a:t>Sequence</a:t>
            </a:r>
          </a:p>
          <a:p>
            <a:pPr lvl="1"/>
            <a:r>
              <a:rPr lang="en-US" dirty="0"/>
              <a:t>Individual tracks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6A91A-468B-0B94-4041-895535B6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3D Slicer: Sequences Module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9BAD1-A210-610F-1B12-4D94749B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3132D-9EF5-3AD4-354B-75758E43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A4509-B02A-EE97-6D15-CCADE72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77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B679D3-0D4A-5897-99B9-43BC3408C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581128"/>
            <a:ext cx="5868652" cy="1234366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1D1FD3A9-C1FE-FECA-5FD7-DBAD78ADFBD4}"/>
              </a:ext>
            </a:extLst>
          </p:cNvPr>
          <p:cNvSpPr/>
          <p:nvPr/>
        </p:nvSpPr>
        <p:spPr>
          <a:xfrm>
            <a:off x="1175554" y="4384026"/>
            <a:ext cx="243371" cy="1628571"/>
          </a:xfrm>
          <a:prstGeom prst="leftBrace">
            <a:avLst>
              <a:gd name="adj1" fmla="val 8333"/>
              <a:gd name="adj2" fmla="val 4960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012013-3547-14F6-A211-B4F24AF9568E}"/>
              </a:ext>
            </a:extLst>
          </p:cNvPr>
          <p:cNvSpPr txBox="1"/>
          <p:nvPr/>
        </p:nvSpPr>
        <p:spPr>
          <a:xfrm>
            <a:off x="194789" y="4834334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Browser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193B4E-532D-C9DD-7A79-23A49E57EF90}"/>
              </a:ext>
            </a:extLst>
          </p:cNvPr>
          <p:cNvSpPr txBox="1"/>
          <p:nvPr/>
        </p:nvSpPr>
        <p:spPr>
          <a:xfrm>
            <a:off x="7848149" y="461502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942610-D640-4958-F9E2-093850B683B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272300" y="4799693"/>
            <a:ext cx="5758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35B96B1-2689-5D49-E592-96AD91784CFC}"/>
              </a:ext>
            </a:extLst>
          </p:cNvPr>
          <p:cNvSpPr txBox="1"/>
          <p:nvPr/>
        </p:nvSpPr>
        <p:spPr>
          <a:xfrm>
            <a:off x="7848149" y="5018259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3043FE-D2B2-05E9-8E9B-F2E4B6B334B2}"/>
              </a:ext>
            </a:extLst>
          </p:cNvPr>
          <p:cNvCxnSpPr>
            <a:cxnSpLocks/>
            <a:stCxn id="17" idx="1"/>
            <a:endCxn id="10" idx="3"/>
          </p:cNvCxnSpPr>
          <p:nvPr/>
        </p:nvCxnSpPr>
        <p:spPr>
          <a:xfrm flipH="1" flipV="1">
            <a:off x="7272300" y="5198311"/>
            <a:ext cx="575849" cy="4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33C60E0-AE77-0CD4-8938-7F43D494C69C}"/>
              </a:ext>
            </a:extLst>
          </p:cNvPr>
          <p:cNvSpPr txBox="1"/>
          <p:nvPr/>
        </p:nvSpPr>
        <p:spPr>
          <a:xfrm>
            <a:off x="7848149" y="5389075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C9096F-34F4-D585-253C-5CC580ED1CF8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7272300" y="5569127"/>
            <a:ext cx="575849" cy="4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204E579-27D6-C3B4-CD41-97A859880E18}"/>
              </a:ext>
            </a:extLst>
          </p:cNvPr>
          <p:cNvSpPr txBox="1"/>
          <p:nvPr/>
        </p:nvSpPr>
        <p:spPr>
          <a:xfrm>
            <a:off x="1763688" y="12687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453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FEEB26B-2BE4-FD04-1D6C-B673D46C7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71" y="1074595"/>
            <a:ext cx="5815313" cy="5065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26A91A-468B-0B94-4041-895535B6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3D Slicer: Sequences Module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9BAD1-A210-610F-1B12-4D94749B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3132D-9EF5-3AD4-354B-75758E43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A4509-B02A-EE97-6D15-CCADE72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78</a:t>
            </a:fld>
            <a:endParaRPr lang="en-CA" dirty="0"/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3D6B84BB-4894-293A-9184-DF83B697FC3E}"/>
              </a:ext>
            </a:extLst>
          </p:cNvPr>
          <p:cNvSpPr/>
          <p:nvPr/>
        </p:nvSpPr>
        <p:spPr>
          <a:xfrm flipH="1">
            <a:off x="3563888" y="111269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ight Arrow 8">
            <a:extLst>
              <a:ext uri="{FF2B5EF4-FFF2-40B4-BE49-F238E27FC236}">
                <a16:creationId xmlns:a16="http://schemas.microsoft.com/office/drawing/2014/main" id="{AF3D9873-3C56-0E3A-8658-8D387A60FBF7}"/>
              </a:ext>
            </a:extLst>
          </p:cNvPr>
          <p:cNvSpPr/>
          <p:nvPr/>
        </p:nvSpPr>
        <p:spPr>
          <a:xfrm rot="20314680" flipH="1">
            <a:off x="3146977" y="3938310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Right Arrow 8">
            <a:extLst>
              <a:ext uri="{FF2B5EF4-FFF2-40B4-BE49-F238E27FC236}">
                <a16:creationId xmlns:a16="http://schemas.microsoft.com/office/drawing/2014/main" id="{964EF1F5-BF0B-C9C0-4BE0-E6B75EDCEDBF}"/>
              </a:ext>
            </a:extLst>
          </p:cNvPr>
          <p:cNvSpPr/>
          <p:nvPr/>
        </p:nvSpPr>
        <p:spPr>
          <a:xfrm rot="21372327" flipH="1">
            <a:off x="4542345" y="4113105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545654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6104AC9-2716-9658-FE82-801112F7A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927" y="1061059"/>
            <a:ext cx="5815311" cy="5065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B61F61-87F7-3D8C-FAA8-27DDF09C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Slicer: Sequences Module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7F913-2143-52DF-9EB4-FED7D087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84F07-6399-0C5E-D603-8D76F081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F6684-91F9-C467-7E59-F100CB70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79</a:t>
            </a:fld>
            <a:endParaRPr lang="en-CA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840A3DE-D082-7602-97C1-1B9F4BC6AF50}"/>
              </a:ext>
            </a:extLst>
          </p:cNvPr>
          <p:cNvSpPr/>
          <p:nvPr/>
        </p:nvSpPr>
        <p:spPr>
          <a:xfrm flipH="1">
            <a:off x="4303387" y="2222177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8">
            <a:extLst>
              <a:ext uri="{FF2B5EF4-FFF2-40B4-BE49-F238E27FC236}">
                <a16:creationId xmlns:a16="http://schemas.microsoft.com/office/drawing/2014/main" id="{EF5D5F2C-A47D-87AD-8909-36296DCC8F71}"/>
              </a:ext>
            </a:extLst>
          </p:cNvPr>
          <p:cNvSpPr/>
          <p:nvPr/>
        </p:nvSpPr>
        <p:spPr>
          <a:xfrm flipH="1">
            <a:off x="4067944" y="2778745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45328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6020365" cy="527093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/>
              <a:t>Ultrasonix</a:t>
            </a:r>
            <a:r>
              <a:rPr lang="en-US" sz="2400" dirty="0"/>
              <a:t>: B-mode &amp; RF </a:t>
            </a:r>
            <a:br>
              <a:rPr lang="en-US" sz="2400" dirty="0"/>
            </a:br>
            <a:r>
              <a:rPr lang="en-US" sz="2400" dirty="0"/>
              <a:t>(through research interface)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BK </a:t>
            </a:r>
            <a:r>
              <a:rPr lang="en-US" sz="2400" dirty="0" err="1"/>
              <a:t>ProFocus</a:t>
            </a:r>
            <a:r>
              <a:rPr lang="en-US" sz="2400" dirty="0"/>
              <a:t>: B-mode &amp; RF </a:t>
            </a:r>
            <a:br>
              <a:rPr lang="en-US" sz="2400" dirty="0"/>
            </a:br>
            <a:r>
              <a:rPr lang="en-US" sz="2400" dirty="0"/>
              <a:t>(through research interface)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/>
              <a:t>Telemed</a:t>
            </a:r>
            <a:r>
              <a:rPr lang="en-US" sz="2400" dirty="0"/>
              <a:t> ultrasound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/>
              <a:t>Clarius</a:t>
            </a:r>
            <a:r>
              <a:rPr lang="en-US" sz="2400" dirty="0"/>
              <a:t> ultrasound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/>
              <a:t>ImagingControl</a:t>
            </a:r>
            <a:r>
              <a:rPr lang="en-US" sz="2400" dirty="0"/>
              <a:t> </a:t>
            </a:r>
            <a:r>
              <a:rPr lang="en-US" sz="2400" dirty="0" err="1"/>
              <a:t>framegrabbers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/>
              <a:t>Epiphan</a:t>
            </a:r>
            <a:r>
              <a:rPr lang="en-US" sz="2400" dirty="0"/>
              <a:t> </a:t>
            </a:r>
            <a:r>
              <a:rPr lang="en-US" sz="2400" dirty="0" err="1"/>
              <a:t>framegrabbers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Webcam video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/>
              <a:t>OpenIGTLink</a:t>
            </a:r>
            <a:r>
              <a:rPr lang="en-US" sz="2400" dirty="0"/>
              <a:t> (for </a:t>
            </a:r>
            <a:r>
              <a:rPr lang="en-US" sz="2400" dirty="0" err="1"/>
              <a:t>MUSiiC</a:t>
            </a:r>
            <a:r>
              <a:rPr lang="en-US" sz="2400" dirty="0"/>
              <a:t>, Siemens MRI scanners, and other compatible devices)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Other software devices: file source, US simulator</a:t>
            </a:r>
          </a:p>
        </p:txBody>
      </p:sp>
      <p:pic>
        <p:nvPicPr>
          <p:cNvPr id="7" name="Picture 2" descr="https://healthmanagement.org/uploads/product_image/mp_img_1180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00" y="1772816"/>
            <a:ext cx="1289720" cy="116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piphan VGA2USB LR VGA to USB Frame Grabb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219" y="4437112"/>
            <a:ext cx="1545525" cy="105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Acquisition - Imaging</a:t>
            </a:r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8037" y="1052736"/>
            <a:ext cx="1904243" cy="3038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AutoShape 2" descr="data:image/jpeg;base64,/9j/4AAQSkZJRgABAQAAAQABAAD/2wCEAAkGBhQSEBQUEhQUFBUUFRQVFBQVFBQUFRQWFBcVFRQYFxUXHCYeFxkjGhQVHy8gIycpLCwsFR4xNTAqNSYrLCkBCQoKDgwOGA8PGikkHhwqKSksLSksLCkpLCkpKSksLCwqLDQvKSwtKSksLCwpKSwpLCwsLCkpLC0qLywpKSksKf/AABEIALkBEAMBIgACEQEDEQH/xAAcAAEAAQUBAQAAAAAAAAAAAAAABgIDBAUHAQj/xABAEAACAQIEBAMGAwYFAgcAAAABAgADEQQFITEGEkFRYXGBBxMiMlKRQqGxFGJywdHwQ1OCsuEk8TNjc4OSk6L/xAAaAQEAAwEBAQAAAAAAAAAAAAAAAQQFAgMG/8QAKhEAAgICAgEDAgYDAAAAAAAAAAECAwQRITFRBRIiQZETFHGBodEysfD/2gAMAwEAAhEDEQA/AO4xEQBERAEREAREQBERAEREAREQBERAEREAREQBETy8A9iIgCIiAIiIAiIgCIiAIiIAiIgCIiAIiIAiIgCIiAIiIAiIgCIiAInl5YxeOSkvNUZUXuxt/wB5DeuyUtmRLGJxiU1LOwVR1Y2Eg2e+1FFuuGXnP1tt6D+sgWZ5vXxLc1V2PhfQeQlC7PrhxHll2rCnPmXCJ/n3tUpU7rh19631G4T7bn8poMN7VMYGu1Oiy/TZkPo3N/KR3A5S9Q2p03c/uqWt52Gk2h4Nxdr/ALO//wCb/a95nfm8ib90U/twX/ytEFqT/k6Fw57QcPiiEJ9zV/y6hGp/dbZvyPhJRefP2Ny9kblqIysOjAqR95veH+PcThbK969IfhY/Go/dbc+Rv6S9Rnxk/bZwyldgyj8oco7LE02QcWYfGLek/wAXWm2jj/T1HiLibgGaSafKKDWuz2IiSQIiIAiIgCIiAIiIAiIgCIiAIiIAiIgCIi8ARKS0xMwzSnRXmquqDxOp8huZDaXLJSb4RmXmLjsyp0V5qjqg8Tv5DcyA577Ut1wy/wCtv5Lt95B8dmFWu3NVdmJ7mZ13qEIcR5L1ODOfMuCe577UgLrhlufrb+S/1+0guPzOtiG5qrs3mdpYSkBLgmNdl2W9s1qsaFfSKFo2lYWeyq0qNlkknB2RLiy61KzqKYFqatYm99Re4AFug69JJGyo4OmbJWqAA2q0Krh//cosxX1AI8BOdUqhUgqSpGxBII8iJt8DxTXSorPUqVFU6o1RwGHYkGaGPlVQioyjz5KF1FkpbT48G4zXOff5ef2tAtYMBQPLys+3M4XcLa4J2OltZCeSdBxGBw2NQMvu6dU2b4Cr1SAbEGmpsTtqTceEj2O4SrpUKqvvRa/Mmqga/N0VtNr/AHk5VVk2pL5LWtrv9xjWQinF8Px/RHfdEMGUlWBuGU2IPe4kvyH2m1aNkxY96n+avzr/ABDZvy8zIyUlJSeFGZZS+OvB7XY0Le+zt+V5zSxCc9F1dfDceDA6qfOZ15wHCu9FxUoO1Jx1U6HwI2I8JOsg9p+yY1eQ7Csguh/iUar6fYTex86u3jpmNdiTq57R0SJZw2LWooZGV1bUMpBB8iJevLxTEREAREQBERAEREAREQBEReAJ5eeFpg5nnVKgvNVcL4dT5DeQ2orbJSbekZxaYWY5vSoLzVXCDx3PkNzOf557UWN1wy8o+ttW9BsPzkKxWKqVmLVXZie5vM271CEOIcl+rBlLmXBOM99qRN1wq2/fbU+g2H5yE4zF1azc1V2YnubyhaIEuATGuyp2vlmrVjwr6RaWjaXLSq0WlXeyweT2AJ6FkEieiAsqAkMACVQJ7acg9EmWVcTB6apUAdwOUBmJY2tYqKl6d+lreN5DuWVAT3oyJUvcTxtpjatMm1bhvDYhy6E0wF+IKOVQ5FwWLgBb9lW0h2JwLIfiUga8rWPKwHVTsw8RM/AZ7Up2v8XL8jX+NN/lfX4dTcG4Mkgz2nVpBaxV1YgNvT+Ia3qCzONeqG2triXpfgZK2vjIqr8Wh8/JEEKSk0r7zdZxQoB/+nZmBvzXBsD2UnUjzH3mHSwRY6CZc17JNb3rwX4v3Lf+yxleYV8K3NhqhW/zUz8VN/Nf57+U6Pwzx3TxBFOqvuax2Un4an/pt1/hOvnIvgOHr6kTbPwzTZOVh5Ebqe4M1MPOti0prcf5M7Kxqpcx4ZPQZ7Ivwxnbc5w1c3qoLo5/xU7+LDr38wZJwZ9JGSktoxGnF6Z7ERJIEREAREQBE8Jmhz7jPD4UEO3M4/w0sW9ei+sA3paa/Nc9o4db1XC/u7sfJZzPPva1VqU2XDoKTHZyxYj0AH6yBU8+qM//AFd9T/4qlnGv1KfiH96GeV7shHcI7Z6U/hzlqb0dLzv2mu91wy8g+s6t6dBIbiKr1WLVGLE7kkn9ZXSQEAqQQdQwIII8CJXyz5a7Jsm/mz6KqiuC+KMjKOHquIJFFOa25JCqL7XJ/SbDH8E4qkvMafMBqeRg9vQa/lMnhPir9kLKy81NyCbfMpta476W08Pv0rAZhTrIHpMGU9RuD2I3B8DL2LjUXw/yfuKmRkW0z6+JxC0ATqvEHBVLEXZLUqv1AfCx/eUfqNfOc6zXJKuGflqrb6WGqt/C3Xy3lTJw7KOXyvJZoyoXdd+DAAntpVaVcso7LRRyyoLKoAkbBTyyrllVpUBI2CgLKgJVaegSNknlpUBHLK0Qnac7JPFl6lSLHQTPwOSM24klwGSBZ3CuU+jynZGHZo8BkRNuYSQYTKVXpNgKAWWa2LAEuxojDllOV8p8RLgUKJi4nHgTX43NbdZoMbmpMidmuEdQp+si7n2YMCtWmbVKLc6Hvb5lPgROl5TmK16NOqny1EVx4cwvbzG3pOMVq5adD9mFY/sPIf8ACq1UHlcOP981/S7ZSi4P6FL1CtJqSJjERNgyxERAE1OecSUcKt6h1PyourN6dB4mbRpxHP8AMzXxFSoTux5R2UaKPtaSkQ3ozuJ/aLiaoK0gaVP90/GR4sNftaQR6zMddfObljMTEYQNtoZ6R0jye2a4GVhhtoe/aUuhU6ykGep5nlF6lE81A/CdWpNcq3lrofG4Pj0m7yzN0r6LdXHzUm+YW3ttzDy17gTS80s4nCB7HVWHyuujKRtr1/vaZ2XgV3rfT8l/GzZ08doltplZdmVSg/PSYqevZh2I2IkVwXErUyExeo2GIUE//Yo/Ua+B3kjWxUMpDKwurKQQw7gjefLXY9uLLn7o+gqurvjx9jo2ScdJVHLUASrbQXASoegVmPwk9m+8zXxwcNSxVNduZ0ANQIp+Xm5b62B+K4OmgnLCJu8q4mZOVay+9RbcpNveU+xRz+h9LTQx/Ut/G37/ANlS3CS+Vf8A36GyzvgMge8wp94hHNyXuwB1HKfxj8/ORJqZBsdCNwdwfKdJy/NLU6lRKnvVCgl6jtZbaBWpbo2ouwvfW3QS7mOT0MZuPd1rXuLB7DYsl7lf4rHynd+BC1e6nh+Pp+xFWXKv42crz9f3OYCezaZxw7Vwx+MXU7Ouqntr0PgfzmstMOyEq5e2S0zThNTW4vg9tPYAlYE8zspAlwDtMnC5cznQSSZbw11IiMZTeonMpxgttmgwWUM52kmy7hwDcTeYXLlQbS/UqhRL9eIlzMz7Mxy4gWaOCCxVxCiYmMzMDrI/js67T2lYo8I84UynzI2mNzPxmhx2b32msxOYFpiXJlfcpMuqKiuC9XxhMsCmTLqUZlUaE9oUb7OXMsU8POhcAYTkwpP+ZVqP6XCD/ZI1lmRvWYBRYdW6KOp8T4TomCwopoqLoqKFHkBYTbw6fZtmVmWKWomTERL5QEREApqC4nzdnmLamdCRyn4tARowU3JFgBfwn0kZw3jvKvd4ysh0Bb3iEdqnxddxe49JKOWaPCYwVEDDxBHYj+7+ol3mmLhqPu1sDubn7AfoBFHFq97HbcdROzzMh1BGswK2FI1GomaGnl50nog1c9BmZWw4O2hmG6kbztPZB6VuLGxB6HUH0mNhmrYYlsOboTd6DXKHxHY+IsfPaZAM9BnFlcZrUls6hNwe4s3mT55TxIsl1qD5qTfOO/L9Y8te4EzyJC8XgVfXVXGquuhB85n4DixqZCYwEi9lxCi//wA1G/mNfAz5vM9JcflV14N3G9RUvjZ9yaZIKnvlFFwjnQFmCg9wb7g9tb9pL/f8y3qKaYUgqwU0sNUYAjW681O/MRcixsLEGQJGDKGUhlbZlN1YeBEzKuaVWQI1Ryg/CSbb317+soY+V+XTjJPZdtp/Fakmjo2Fx10b9oaj7q1rs6m403HM3MLdSb3HjOb48J71/dfJzNyXv8t9JTRw5bYTd5bw6WsTOcnLllJRUehTRGjcm+zT4fBMx0EkOWcNXsTJHgciVRtNmlIKIqw2+ZnlbmpcQMDB5QqDaZhsoluvjQs0mPzkDrLbcK1pFSMLLnuRs8TmAE0WPzkDrNPjc3J6zUVcSTK0rHLovQqjAz8XmhbrNe9YmUKt5ep0ojW32duRQtKX0pS6lKYlXMxflpDnbv8AhHr19JdrpPGU9GWxVBdiAPGZfD+NWpWHNTY0+505vTe0sZVwtUrMGqXY+PyjyHST7J+GVp2JGs0aqfqUrblo29BBYcoAHQDQD0mSBPFS0ql8zRERAEREASC+1HIDVoiugu1G4e3Wmdz/AKTr5FpOpS6Aggi4OhB2Igh8nza7SNUcVy8zXOhcnvoT/SdN474NbCVC9ME0HPw/+WT+A+HY+m+8GxuXh9dm79/AjqJ2+Tz6fJTlGfLWGujbW89vvNpeRLK8ueliFBNlJ2ubNa9vA2kpBkohly8pdQRrPCYvJIMarQI8pavM68s1aF9p2mRosXhkDCxAIPQxyGX6GHJnRBiYMVsO18MeZTq1BtUby7HxuDJzwzUTF6AMlRfnpPuvTQ6XF/I+E0uFy6dD4DzpaZ/Z6trPYK5AvfYKx6jtfbbyzcvAqvW2ufJoY2XZTx9DbZZw6F3E3C4NR0HjL1ZuQ2PmD3H9RNbi8zA6zGdcKPiW/fZe9mdVxQE1GOzcDrNNmGe9pHcVmRYytZe3wi3XjRjyzcY/PD0M0mIxxaYhcmVrTniouXZY2keXJlxKcrSlK6lRUF2IA8ZbrqPOUz1KUoxGOSnodW6KNT/wPOY4rVaxtSBRfqPzHyHT+9pJ+HuBfxMN9STqTL9dBWnckR/DZZWxRs11U/gXr5nr+knGR8FKgBYekkmAyhKYsAJngTQhUolCd7fRZw+DVBYACX7RE9iu3sREQQIiIAiIgCIiAWsThlqKVdQysLFSLgg9xOW8YezBqfNVwl2Xc0d2X+A/iHhv5zq88IjZDWz5lKWOo1B69CNPQxedq4v9n9LFXdLU631gaP4OBv57+c4/m2UVcNUNOshU9OzDup6idpnm46Mbmi8t808LTo5L4MTEwmMFReZSPFbgsouQCR2NvzmQGgkqtN5ldJGW432IPeaG8u4fFmmeYeo7iSmESV2AmFiMxA6zU4rOb7GaqvjiTJOtnVMB7QHxFFKTKOemQGqltTo3IeW3W3KSTv07YOKzkt1nNsI9RqgSlzc7/AoBsSTsLkjraTT9iqUyFqizhVLAG9iVBOswfVaW9TX6Gr6fb3Fl165JlK05cSjL6UpmV0mlKRaSnL6U5YxGOWnp8zdFG/r2EYXKK2JPxAhfoF7ep6y/XSV52JFurmVzy0Rzn6vwj+szsq4XeswZ7se52HkOkluScEhQCw9JLcLl6oNBL9dGuylZf4NNkvC60wCRrJDTpADSVAT2W0kuinKTl2IiJJyIiIAiIgCIiAIiIAiIgCIiAeETVZ5kFLE0ylVAw6dwe6ncGbaCIBwbirgWrhCWW9Sl9QGq/wAQ/n+ki5M+mMThQwIIvecx4v8AZqDephbK25pbKf4fpPht5TpPyebicUxmAq02WpTNmW9iosbElte/zEWO4HXabTLM6FYEFeWoou1vkIuBcfSbkAjx0ttMzE0GRijqVYaFSLEeYMtUqYUtbTm5ebx5b219ZOueBvjkyOaEqg7EG29jt5y2FJXmtYElRr23Nuk05xDKxHKARdg1xdgLXWw6b/cQ3ohLZkYkcrkdNx6/83niU5l4incqfD+kuU8POtkJFeTLy4iiw3WrSP2dZ1Di6iP2s2+hP5/ykF4fwIOJpc2ih1didgtMh2J+1vUSQ5xn5r13NEcxJsG/CANB57Sllr3Q9pexPjJsVaqoLsQB/e3eYyPVrnlpAqvf8R8u36zZ5Lwg9Zg1S7eJ2HkJ0XKOG0pAWGveV6sctWX6Inw9wFazP567mTnA5SlMWAEzUpgSqXYwUSjKxyPAs9iJ2eYiIgCIiAIiIAiIgCIiAIiIAiIgCIiAIiIAmPiMPcTIiAQbinhCliR8Q5XHy1F+YefceE5LnvDtXCPaoLqT8Lj5W/ofCfRdfDAzS5nky1FKuoZToQReE9HLR89X/v8A4nj0Q24k54g9mroS2HPMv0HceR6yJ1srqobMjfad7TONMpoUOY+AmTTtsg5j+X3nmEyKvWPLYhfpW+vmes6Dw17Oiti4sO39Zy2/oekVrsimV8P1aptqb2v0Fu3lOi8O8EhAC+sk+X5IlMCwE2QW08/b5PX364RYw2DVBYCZEROzzEREAREQBERAEREAREQBERAEREAREQBERAEREAREQBERAEpamDKogGO+DBmK+QUjugM2UQDDoZVTT5UA9JlKgEqiAIiIAiIgCIiAIiIAiIgCIiAIiIAiIgCIi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AutoShape 4" descr="data:image/jpeg;base64,/9j/4AAQSkZJRgABAQAAAQABAAD/2wCEAAkGBhQSEBQUEhQUFBUUFRQVFBQVFBQUFRQWFBcVFRQYFxUXHCYeFxkjGhQVHy8gIycpLCwsFR4xNTAqNSYrLCkBCQoKDgwOGA8PGikkHhwqKSksLSksLCkpLCkpKSksLCwqLDQvKSwtKSksLCwpKSwpLCwsLCkpLC0qLywpKSksKf/AABEIALkBEAMBIgACEQEDEQH/xAAcAAEAAQUBAQAAAAAAAAAAAAAABgIDBAUHAQj/xABAEAACAQIEBAMGAwYFAgcAAAABAgADEQQFITEGEkFRYXGBBxMiMlKRQqGxFGJywdHwQ1OCsuEk8TNjc4OSk6L/xAAaAQEAAwEBAQAAAAAAAAAAAAAAAQQFAgMG/8QAKhEAAgICAgEDAgYDAAAAAAAAAAECAwQRITFRBRIiQZETFHGBodEysfD/2gAMAwEAAhEDEQA/AO4xEQBERAEREAREQBERAEREAREQBERAEREAREQBETy8A9iIgCIiAIiIAiIgCIiAIiIAiIgCIiAIiIAiIgCIiAIiIAiIgCIiAInl5YxeOSkvNUZUXuxt/wB5DeuyUtmRLGJxiU1LOwVR1Y2Eg2e+1FFuuGXnP1tt6D+sgWZ5vXxLc1V2PhfQeQlC7PrhxHll2rCnPmXCJ/n3tUpU7rh19631G4T7bn8poMN7VMYGu1Oiy/TZkPo3N/KR3A5S9Q2p03c/uqWt52Gk2h4Nxdr/ALO//wCb/a95nfm8ib90U/twX/ytEFqT/k6Fw57QcPiiEJ9zV/y6hGp/dbZvyPhJRefP2Ny9kblqIysOjAqR95veH+PcThbK969IfhY/Go/dbc+Rv6S9Rnxk/bZwyldgyj8oco7LE02QcWYfGLek/wAXWm2jj/T1HiLibgGaSafKKDWuz2IiSQIiIAiIgCIiAIiIAiIgCIiAIiIAiIgCIi8ARKS0xMwzSnRXmquqDxOp8huZDaXLJSb4RmXmLjsyp0V5qjqg8Tv5DcyA577Ut1wy/wCtv5Lt95B8dmFWu3NVdmJ7mZ13qEIcR5L1ODOfMuCe577UgLrhlufrb+S/1+0guPzOtiG5qrs3mdpYSkBLgmNdl2W9s1qsaFfSKFo2lYWeyq0qNlkknB2RLiy61KzqKYFqatYm99Re4AFug69JJGyo4OmbJWqAA2q0Krh//cosxX1AI8BOdUqhUgqSpGxBII8iJt8DxTXSorPUqVFU6o1RwGHYkGaGPlVQioyjz5KF1FkpbT48G4zXOff5ef2tAtYMBQPLys+3M4XcLa4J2OltZCeSdBxGBw2NQMvu6dU2b4Cr1SAbEGmpsTtqTceEj2O4SrpUKqvvRa/Mmqga/N0VtNr/AHk5VVk2pL5LWtrv9xjWQinF8Px/RHfdEMGUlWBuGU2IPe4kvyH2m1aNkxY96n+avzr/ABDZvy8zIyUlJSeFGZZS+OvB7XY0Le+zt+V5zSxCc9F1dfDceDA6qfOZ15wHCu9FxUoO1Jx1U6HwI2I8JOsg9p+yY1eQ7Csguh/iUar6fYTex86u3jpmNdiTq57R0SJZw2LWooZGV1bUMpBB8iJevLxTEREAREQBERAEREAREQBEReAJ5eeFpg5nnVKgvNVcL4dT5DeQ2orbJSbekZxaYWY5vSoLzVXCDx3PkNzOf557UWN1wy8o+ttW9BsPzkKxWKqVmLVXZie5vM271CEOIcl+rBlLmXBOM99qRN1wq2/fbU+g2H5yE4zF1azc1V2YnubyhaIEuATGuyp2vlmrVjwr6RaWjaXLSq0WlXeyweT2AJ6FkEieiAsqAkMACVQJ7acg9EmWVcTB6apUAdwOUBmJY2tYqKl6d+lreN5DuWVAT3oyJUvcTxtpjatMm1bhvDYhy6E0wF+IKOVQ5FwWLgBb9lW0h2JwLIfiUga8rWPKwHVTsw8RM/AZ7Up2v8XL8jX+NN/lfX4dTcG4Mkgz2nVpBaxV1YgNvT+Ia3qCzONeqG2triXpfgZK2vjIqr8Wh8/JEEKSk0r7zdZxQoB/+nZmBvzXBsD2UnUjzH3mHSwRY6CZc17JNb3rwX4v3Lf+yxleYV8K3NhqhW/zUz8VN/Nf57+U6Pwzx3TxBFOqvuax2Un4an/pt1/hOvnIvgOHr6kTbPwzTZOVh5Ebqe4M1MPOti0prcf5M7Kxqpcx4ZPQZ7Ivwxnbc5w1c3qoLo5/xU7+LDr38wZJwZ9JGSktoxGnF6Z7ERJIEREAREQBE8Jmhz7jPD4UEO3M4/w0sW9ei+sA3paa/Nc9o4db1XC/u7sfJZzPPva1VqU2XDoKTHZyxYj0AH6yBU8+qM//AFd9T/4qlnGv1KfiH96GeV7shHcI7Z6U/hzlqb0dLzv2mu91wy8g+s6t6dBIbiKr1WLVGLE7kkn9ZXSQEAqQQdQwIII8CJXyz5a7Jsm/mz6KqiuC+KMjKOHquIJFFOa25JCqL7XJ/SbDH8E4qkvMafMBqeRg9vQa/lMnhPir9kLKy81NyCbfMpta476W08Pv0rAZhTrIHpMGU9RuD2I3B8DL2LjUXw/yfuKmRkW0z6+JxC0ATqvEHBVLEXZLUqv1AfCx/eUfqNfOc6zXJKuGflqrb6WGqt/C3Xy3lTJw7KOXyvJZoyoXdd+DAAntpVaVcso7LRRyyoLKoAkbBTyyrllVpUBI2CgLKgJVaegSNknlpUBHLK0Qnac7JPFl6lSLHQTPwOSM24klwGSBZ3CuU+jynZGHZo8BkRNuYSQYTKVXpNgKAWWa2LAEuxojDllOV8p8RLgUKJi4nHgTX43NbdZoMbmpMidmuEdQp+si7n2YMCtWmbVKLc6Hvb5lPgROl5TmK16NOqny1EVx4cwvbzG3pOMVq5adD9mFY/sPIf8ACq1UHlcOP981/S7ZSi4P6FL1CtJqSJjERNgyxERAE1OecSUcKt6h1PyourN6dB4mbRpxHP8AMzXxFSoTux5R2UaKPtaSkQ3ozuJ/aLiaoK0gaVP90/GR4sNftaQR6zMddfObljMTEYQNtoZ6R0jye2a4GVhhtoe/aUuhU6ykGep5nlF6lE81A/CdWpNcq3lrofG4Pj0m7yzN0r6LdXHzUm+YW3ttzDy17gTS80s4nCB7HVWHyuujKRtr1/vaZ2XgV3rfT8l/GzZ08doltplZdmVSg/PSYqevZh2I2IkVwXErUyExeo2GIUE//Yo/Ua+B3kjWxUMpDKwurKQQw7gjefLXY9uLLn7o+gqurvjx9jo2ScdJVHLUASrbQXASoegVmPwk9m+8zXxwcNSxVNduZ0ANQIp+Xm5b62B+K4OmgnLCJu8q4mZOVay+9RbcpNveU+xRz+h9LTQx/Ut/G37/ANlS3CS+Vf8A36GyzvgMge8wp94hHNyXuwB1HKfxj8/ORJqZBsdCNwdwfKdJy/NLU6lRKnvVCgl6jtZbaBWpbo2ouwvfW3QS7mOT0MZuPd1rXuLB7DYsl7lf4rHynd+BC1e6nh+Pp+xFWXKv42crz9f3OYCezaZxw7Vwx+MXU7Ouqntr0PgfzmstMOyEq5e2S0zThNTW4vg9tPYAlYE8zspAlwDtMnC5cznQSSZbw11IiMZTeonMpxgttmgwWUM52kmy7hwDcTeYXLlQbS/UqhRL9eIlzMz7Mxy4gWaOCCxVxCiYmMzMDrI/js67T2lYo8I84UynzI2mNzPxmhx2b32msxOYFpiXJlfcpMuqKiuC9XxhMsCmTLqUZlUaE9oUb7OXMsU8POhcAYTkwpP+ZVqP6XCD/ZI1lmRvWYBRYdW6KOp8T4TomCwopoqLoqKFHkBYTbw6fZtmVmWKWomTERL5QEREApqC4nzdnmLamdCRyn4tARowU3JFgBfwn0kZw3jvKvd4ysh0Bb3iEdqnxddxe49JKOWaPCYwVEDDxBHYj+7+ol3mmLhqPu1sDubn7AfoBFHFq97HbcdROzzMh1BGswK2FI1GomaGnl50nog1c9BmZWw4O2hmG6kbztPZB6VuLGxB6HUH0mNhmrYYlsOboTd6DXKHxHY+IsfPaZAM9BnFlcZrUls6hNwe4s3mT55TxIsl1qD5qTfOO/L9Y8te4EzyJC8XgVfXVXGquuhB85n4DixqZCYwEi9lxCi//wA1G/mNfAz5vM9JcflV14N3G9RUvjZ9yaZIKnvlFFwjnQFmCg9wb7g9tb9pL/f8y3qKaYUgqwU0sNUYAjW681O/MRcixsLEGQJGDKGUhlbZlN1YeBEzKuaVWQI1Ryg/CSbb317+soY+V+XTjJPZdtp/Fakmjo2Fx10b9oaj7q1rs6m403HM3MLdSb3HjOb48J71/dfJzNyXv8t9JTRw5bYTd5bw6WsTOcnLllJRUehTRGjcm+zT4fBMx0EkOWcNXsTJHgciVRtNmlIKIqw2+ZnlbmpcQMDB5QqDaZhsoluvjQs0mPzkDrLbcK1pFSMLLnuRs8TmAE0WPzkDrNPjc3J6zUVcSTK0rHLovQqjAz8XmhbrNe9YmUKt5ep0ojW32duRQtKX0pS6lKYlXMxflpDnbv8AhHr19JdrpPGU9GWxVBdiAPGZfD+NWpWHNTY0+505vTe0sZVwtUrMGqXY+PyjyHST7J+GVp2JGs0aqfqUrblo29BBYcoAHQDQD0mSBPFS0ql8zRERAEREASC+1HIDVoiugu1G4e3Wmdz/AKTr5FpOpS6Aggi4OhB2Igh8nza7SNUcVy8zXOhcnvoT/SdN474NbCVC9ME0HPw/+WT+A+HY+m+8GxuXh9dm79/AjqJ2+Tz6fJTlGfLWGujbW89vvNpeRLK8ueliFBNlJ2ubNa9vA2kpBkohly8pdQRrPCYvJIMarQI8pavM68s1aF9p2mRosXhkDCxAIPQxyGX6GHJnRBiYMVsO18MeZTq1BtUby7HxuDJzwzUTF6AMlRfnpPuvTQ6XF/I+E0uFy6dD4DzpaZ/Z6trPYK5AvfYKx6jtfbbyzcvAqvW2ufJoY2XZTx9DbZZw6F3E3C4NR0HjL1ZuQ2PmD3H9RNbi8zA6zGdcKPiW/fZe9mdVxQE1GOzcDrNNmGe9pHcVmRYytZe3wi3XjRjyzcY/PD0M0mIxxaYhcmVrTniouXZY2keXJlxKcrSlK6lRUF2IA8ZbrqPOUz1KUoxGOSnodW6KNT/wPOY4rVaxtSBRfqPzHyHT+9pJ+HuBfxMN9STqTL9dBWnckR/DZZWxRs11U/gXr5nr+knGR8FKgBYekkmAyhKYsAJngTQhUolCd7fRZw+DVBYACX7RE9iu3sREQQIiIAiIgCIiAWsThlqKVdQysLFSLgg9xOW8YezBqfNVwl2Xc0d2X+A/iHhv5zq88IjZDWz5lKWOo1B69CNPQxedq4v9n9LFXdLU631gaP4OBv57+c4/m2UVcNUNOshU9OzDup6idpnm46Mbmi8t808LTo5L4MTEwmMFReZSPFbgsouQCR2NvzmQGgkqtN5ldJGW432IPeaG8u4fFmmeYeo7iSmESV2AmFiMxA6zU4rOb7GaqvjiTJOtnVMB7QHxFFKTKOemQGqltTo3IeW3W3KSTv07YOKzkt1nNsI9RqgSlzc7/AoBsSTsLkjraTT9iqUyFqizhVLAG9iVBOswfVaW9TX6Gr6fb3Fl165JlK05cSjL6UpmV0mlKRaSnL6U5YxGOWnp8zdFG/r2EYXKK2JPxAhfoF7ep6y/XSV52JFurmVzy0Rzn6vwj+szsq4XeswZ7se52HkOkluScEhQCw9JLcLl6oNBL9dGuylZf4NNkvC60wCRrJDTpADSVAT2W0kuinKTl2IiJJyIiIAiIgCIiAIiIAiIgCIiAeETVZ5kFLE0ylVAw6dwe6ncGbaCIBwbirgWrhCWW9Sl9QGq/wAQ/n+ki5M+mMThQwIIvecx4v8AZqDephbK25pbKf4fpPht5TpPyebicUxmAq02WpTNmW9iosbElte/zEWO4HXabTLM6FYEFeWoou1vkIuBcfSbkAjx0ttMzE0GRijqVYaFSLEeYMtUqYUtbTm5ebx5b219ZOueBvjkyOaEqg7EG29jt5y2FJXmtYElRr23Nuk05xDKxHKARdg1xdgLXWw6b/cQ3ohLZkYkcrkdNx6/83niU5l4incqfD+kuU8POtkJFeTLy4iiw3WrSP2dZ1Di6iP2s2+hP5/ykF4fwIOJpc2ih1didgtMh2J+1vUSQ5xn5r13NEcxJsG/CANB57Sllr3Q9pexPjJsVaqoLsQB/e3eYyPVrnlpAqvf8R8u36zZ5Lwg9Zg1S7eJ2HkJ0XKOG0pAWGveV6sctWX6Inw9wFazP567mTnA5SlMWAEzUpgSqXYwUSjKxyPAs9iJ2eYiIgCIiAIiIAiIgCIiAIiIAiIgCIiAIiIAmPiMPcTIiAQbinhCliR8Q5XHy1F+YefceE5LnvDtXCPaoLqT8Lj5W/ofCfRdfDAzS5nky1FKuoZToQReE9HLR89X/v8A4nj0Q24k54g9mroS2HPMv0HceR6yJ1srqobMjfad7TONMpoUOY+AmTTtsg5j+X3nmEyKvWPLYhfpW+vmes6Dw17Oiti4sO39Zy2/oekVrsimV8P1aptqb2v0Fu3lOi8O8EhAC+sk+X5IlMCwE2QW08/b5PX364RYw2DVBYCZEROzzEREAREQBERAEREAREQBERAEREAREQBERAEREAREQBERAEpamDKogGO+DBmK+QUjugM2UQDDoZVTT5UA9JlKgEqiAIiIAiIgCIiAIiIAiIgCIiAIiIAiIgCIi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53841" y="5479504"/>
            <a:ext cx="95446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 descr="File:BkProFocus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5" t="5609" r="12147"/>
          <a:stretch/>
        </p:blipFill>
        <p:spPr bwMode="auto">
          <a:xfrm>
            <a:off x="6967589" y="1370690"/>
            <a:ext cx="1780875" cy="263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benchmarkreviews.com/images/reviews/webcams/H5D-00001/Microsoft_Lifecam_Cinema_Webcam_Frontpag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85"/>
          <a:stretch/>
        </p:blipFill>
        <p:spPr bwMode="auto">
          <a:xfrm>
            <a:off x="6116253" y="4212877"/>
            <a:ext cx="1192051" cy="94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5-Point Star 13"/>
          <p:cNvSpPr/>
          <p:nvPr/>
        </p:nvSpPr>
        <p:spPr>
          <a:xfrm>
            <a:off x="457200" y="1052736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5-Point Star 14"/>
          <p:cNvSpPr/>
          <p:nvPr/>
        </p:nvSpPr>
        <p:spPr>
          <a:xfrm>
            <a:off x="457200" y="2536602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5-Point Star 15"/>
          <p:cNvSpPr/>
          <p:nvPr/>
        </p:nvSpPr>
        <p:spPr>
          <a:xfrm>
            <a:off x="450884" y="4371846"/>
            <a:ext cx="298376" cy="288032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5-Point Star 16"/>
          <p:cNvSpPr/>
          <p:nvPr/>
        </p:nvSpPr>
        <p:spPr>
          <a:xfrm>
            <a:off x="450884" y="5119092"/>
            <a:ext cx="298376" cy="288032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0EA7-F02E-42F8-8E6F-B7EE6C0BFA60}" type="datetime1">
              <a:rPr lang="en-CA" smtClean="0"/>
              <a:t>2022-05-23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18" name="5-Point Star 17"/>
          <p:cNvSpPr/>
          <p:nvPr/>
        </p:nvSpPr>
        <p:spPr>
          <a:xfrm>
            <a:off x="454253" y="2874950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5-Point Star 18"/>
          <p:cNvSpPr/>
          <p:nvPr/>
        </p:nvSpPr>
        <p:spPr>
          <a:xfrm>
            <a:off x="457200" y="4005064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5-Point Star 19"/>
          <p:cNvSpPr/>
          <p:nvPr/>
        </p:nvSpPr>
        <p:spPr>
          <a:xfrm>
            <a:off x="456790" y="3620627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5-Point Star 20"/>
          <p:cNvSpPr/>
          <p:nvPr/>
        </p:nvSpPr>
        <p:spPr>
          <a:xfrm>
            <a:off x="456790" y="3248547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5-Point Star 14">
            <a:extLst>
              <a:ext uri="{FF2B5EF4-FFF2-40B4-BE49-F238E27FC236}">
                <a16:creationId xmlns:a16="http://schemas.microsoft.com/office/drawing/2014/main" id="{5D34A9AF-E6E8-4924-A0B2-3B5F9F9ABCCA}"/>
              </a:ext>
            </a:extLst>
          </p:cNvPr>
          <p:cNvSpPr/>
          <p:nvPr/>
        </p:nvSpPr>
        <p:spPr>
          <a:xfrm>
            <a:off x="450884" y="1766528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86550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6F3F45-6D82-6B52-CA40-225C1206A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23" y="1070967"/>
            <a:ext cx="5796043" cy="504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B61F61-87F7-3D8C-FAA8-27DDF09C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Slicer: Sequences Module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7F913-2143-52DF-9EB4-FED7D087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84F07-6399-0C5E-D603-8D76F081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F6684-91F9-C467-7E59-F100CB70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80</a:t>
            </a:fld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EE30BD-DFA4-CF53-9176-2B88C773B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4437112"/>
            <a:ext cx="2730889" cy="654775"/>
          </a:xfrm>
          <a:prstGeom prst="rect">
            <a:avLst/>
          </a:prstGeom>
        </p:spPr>
      </p:pic>
      <p:sp>
        <p:nvSpPr>
          <p:cNvPr id="12" name="Right Arrow 8">
            <a:extLst>
              <a:ext uri="{FF2B5EF4-FFF2-40B4-BE49-F238E27FC236}">
                <a16:creationId xmlns:a16="http://schemas.microsoft.com/office/drawing/2014/main" id="{7432D2C2-30DE-1348-66C2-A54B842A861C}"/>
              </a:ext>
            </a:extLst>
          </p:cNvPr>
          <p:cNvSpPr/>
          <p:nvPr/>
        </p:nvSpPr>
        <p:spPr>
          <a:xfrm flipH="1">
            <a:off x="3707904" y="3037285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ight Arrow 8">
            <a:extLst>
              <a:ext uri="{FF2B5EF4-FFF2-40B4-BE49-F238E27FC236}">
                <a16:creationId xmlns:a16="http://schemas.microsoft.com/office/drawing/2014/main" id="{3519B86A-F287-B20F-D295-74F504FD8BA3}"/>
              </a:ext>
            </a:extLst>
          </p:cNvPr>
          <p:cNvSpPr/>
          <p:nvPr/>
        </p:nvSpPr>
        <p:spPr>
          <a:xfrm rot="1396261" flipH="1">
            <a:off x="3441709" y="3510661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Right Arrow 8">
            <a:extLst>
              <a:ext uri="{FF2B5EF4-FFF2-40B4-BE49-F238E27FC236}">
                <a16:creationId xmlns:a16="http://schemas.microsoft.com/office/drawing/2014/main" id="{6E522C75-AB9F-B88C-F264-D79DC43EE07B}"/>
              </a:ext>
            </a:extLst>
          </p:cNvPr>
          <p:cNvSpPr/>
          <p:nvPr/>
        </p:nvSpPr>
        <p:spPr>
          <a:xfrm rot="19371928" flipH="1">
            <a:off x="7255349" y="436613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Right Arrow 8">
            <a:extLst>
              <a:ext uri="{FF2B5EF4-FFF2-40B4-BE49-F238E27FC236}">
                <a16:creationId xmlns:a16="http://schemas.microsoft.com/office/drawing/2014/main" id="{425AD4ED-2120-C14B-3CA9-B4E253A74076}"/>
              </a:ext>
            </a:extLst>
          </p:cNvPr>
          <p:cNvSpPr/>
          <p:nvPr/>
        </p:nvSpPr>
        <p:spPr>
          <a:xfrm rot="19371928" flipH="1">
            <a:off x="7696080" y="4475549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874995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E10DC05-AC24-CA4B-AACF-05AA8251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153" y="1061058"/>
            <a:ext cx="5815313" cy="5065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B61F61-87F7-3D8C-FAA8-27DDF09C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Slicer: Sequences Module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7F913-2143-52DF-9EB4-FED7D087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84F07-6399-0C5E-D603-8D76F081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F6684-91F9-C467-7E59-F100CB70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81</a:t>
            </a:fld>
            <a:endParaRPr lang="en-CA" dirty="0"/>
          </a:p>
        </p:txBody>
      </p:sp>
      <p:sp>
        <p:nvSpPr>
          <p:cNvPr id="12" name="Right Arrow 8">
            <a:extLst>
              <a:ext uri="{FF2B5EF4-FFF2-40B4-BE49-F238E27FC236}">
                <a16:creationId xmlns:a16="http://schemas.microsoft.com/office/drawing/2014/main" id="{15091783-E1C4-64C5-335C-0DFAAD07F794}"/>
              </a:ext>
            </a:extLst>
          </p:cNvPr>
          <p:cNvSpPr/>
          <p:nvPr/>
        </p:nvSpPr>
        <p:spPr>
          <a:xfrm flipH="1">
            <a:off x="3995936" y="2276872"/>
            <a:ext cx="158417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Start + Stop</a:t>
            </a:r>
          </a:p>
        </p:txBody>
      </p:sp>
    </p:spTree>
    <p:extLst>
      <p:ext uri="{BB962C8B-B14F-4D97-AF65-F5344CB8AC3E}">
        <p14:creationId xmlns:p14="http://schemas.microsoft.com/office/powerpoint/2010/main" val="20038467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ABDBB38-5C45-1979-22B1-B365A059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153" y="1061058"/>
            <a:ext cx="5815313" cy="5065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B61F61-87F7-3D8C-FAA8-27DDF09C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Slicer: Sequences Module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7F913-2143-52DF-9EB4-FED7D087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84F07-6399-0C5E-D603-8D76F081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F6684-91F9-C467-7E59-F100CB70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82</a:t>
            </a:fld>
            <a:endParaRPr lang="en-CA" dirty="0"/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2BB0F1CC-80B9-01A0-888C-AA6B1788EC26}"/>
              </a:ext>
            </a:extLst>
          </p:cNvPr>
          <p:cNvSpPr/>
          <p:nvPr/>
        </p:nvSpPr>
        <p:spPr>
          <a:xfrm rot="182888" flipH="1">
            <a:off x="2521597" y="2351491"/>
            <a:ext cx="1904849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Start + Stop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E71B1EC-DF7B-9785-FC8E-48E5221F8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933" y="1508596"/>
            <a:ext cx="2151222" cy="1776320"/>
          </a:xfrm>
          <a:prstGeom prst="rect">
            <a:avLst/>
          </a:prstGeom>
        </p:spPr>
      </p:pic>
      <p:sp>
        <p:nvSpPr>
          <p:cNvPr id="20" name="Right Arrow 8">
            <a:extLst>
              <a:ext uri="{FF2B5EF4-FFF2-40B4-BE49-F238E27FC236}">
                <a16:creationId xmlns:a16="http://schemas.microsoft.com/office/drawing/2014/main" id="{77862B5B-6B39-8886-3955-458F6041DD0E}"/>
              </a:ext>
            </a:extLst>
          </p:cNvPr>
          <p:cNvSpPr/>
          <p:nvPr/>
        </p:nvSpPr>
        <p:spPr>
          <a:xfrm flipH="1">
            <a:off x="7236296" y="2492896"/>
            <a:ext cx="597892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91420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B326E6A-2375-85BA-C012-75B6719C2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470" y="1061057"/>
            <a:ext cx="5815711" cy="50654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B61F61-87F7-3D8C-FAA8-27DDF09C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Slicer: Sequences Module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7F913-2143-52DF-9EB4-FED7D087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2022-05-24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84F07-6399-0C5E-D603-8D76F081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F6684-91F9-C467-7E59-F100CB70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83</a:t>
            </a:fld>
            <a:endParaRPr lang="en-CA" dirty="0"/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9F750B56-429B-64E7-1BDE-1449A7BA5E8C}"/>
              </a:ext>
            </a:extLst>
          </p:cNvPr>
          <p:cNvSpPr/>
          <p:nvPr/>
        </p:nvSpPr>
        <p:spPr>
          <a:xfrm rot="21038105" flipH="1">
            <a:off x="2167198" y="1812280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ight Arrow 8">
            <a:extLst>
              <a:ext uri="{FF2B5EF4-FFF2-40B4-BE49-F238E27FC236}">
                <a16:creationId xmlns:a16="http://schemas.microsoft.com/office/drawing/2014/main" id="{E3105759-367D-752B-0F1E-29F24F0A40F9}"/>
              </a:ext>
            </a:extLst>
          </p:cNvPr>
          <p:cNvSpPr/>
          <p:nvPr/>
        </p:nvSpPr>
        <p:spPr>
          <a:xfrm flipH="1">
            <a:off x="2987824" y="2636912"/>
            <a:ext cx="792088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</p:spTree>
    <p:extLst>
      <p:ext uri="{BB962C8B-B14F-4D97-AF65-F5344CB8AC3E}">
        <p14:creationId xmlns:p14="http://schemas.microsoft.com/office/powerpoint/2010/main" val="35737023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Acknowledgements</a:t>
            </a:r>
          </a:p>
        </p:txBody>
      </p:sp>
      <p:pic>
        <p:nvPicPr>
          <p:cNvPr id="7" name="Picture 2" descr="icon_fC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00467"/>
            <a:ext cx="1620000" cy="16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1300467"/>
            <a:ext cx="1620000" cy="16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8353" y="3254197"/>
            <a:ext cx="74872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/>
              <a:t>PLUS (</a:t>
            </a:r>
            <a:r>
              <a:rPr lang="en-CA" dirty="0">
                <a:hlinkClick r:id="rId5"/>
              </a:rPr>
              <a:t>www.plustoolkit.org</a:t>
            </a:r>
            <a:r>
              <a:rPr lang="en-CA" dirty="0"/>
              <a:t>)</a:t>
            </a:r>
          </a:p>
          <a:p>
            <a:pPr algn="ctr"/>
            <a:endParaRPr lang="en-CA" dirty="0"/>
          </a:p>
          <a:p>
            <a:pPr algn="ctr"/>
            <a:r>
              <a:rPr lang="en-CA" dirty="0"/>
              <a:t>Andras Lasso, Tamas </a:t>
            </a:r>
            <a:r>
              <a:rPr lang="en-CA" dirty="0" err="1"/>
              <a:t>Heffter</a:t>
            </a:r>
            <a:r>
              <a:rPr lang="en-CA" dirty="0"/>
              <a:t>, Adam Rankin, Csaba Pinter, Tamas Ungi, and Gabor Fichtinger, "PLUS: Open-source toolkit for ultrasound-guided intervention systems", IEEE Trans Biomed Eng. 2014 Oct;61(10):2527-37.</a:t>
            </a:r>
          </a:p>
          <a:p>
            <a:pPr algn="ctr"/>
            <a:endParaRPr lang="en-CA" dirty="0"/>
          </a:p>
          <a:p>
            <a:pPr algn="ctr"/>
            <a:r>
              <a:rPr lang="en-CA" dirty="0"/>
              <a:t>Kyle Sunderland (</a:t>
            </a:r>
            <a:r>
              <a:rPr lang="en-CA" dirty="0">
                <a:hlinkClick r:id="rId6"/>
              </a:rPr>
              <a:t>1krs1@queensu.ca</a:t>
            </a:r>
            <a:r>
              <a:rPr lang="en-CA" dirty="0"/>
              <a:t>)</a:t>
            </a:r>
          </a:p>
          <a:p>
            <a:pPr algn="ctr"/>
            <a:r>
              <a:rPr lang="en-CA" dirty="0"/>
              <a:t>Andras Lasso (</a:t>
            </a:r>
            <a:r>
              <a:rPr lang="en-CA" dirty="0">
                <a:hlinkClick r:id="rId7"/>
              </a:rPr>
              <a:t>lasso@queensu.ca</a:t>
            </a:r>
            <a:r>
              <a:rPr lang="en-CA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CB91-3458-4797-BB99-F2C6E99FB754}" type="datetime1">
              <a:rPr lang="en-CA" smtClean="0"/>
              <a:t>2022-05-23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84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605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>
            <a:spLocks/>
          </p:cNvSpPr>
          <p:nvPr/>
        </p:nvSpPr>
        <p:spPr bwMode="auto">
          <a:xfrm>
            <a:off x="0" y="0"/>
            <a:ext cx="9144000" cy="103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rgbClr val="800000"/>
                </a:solidFill>
              </a:rPr>
              <a:t>Pipeline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627922" y="1556792"/>
            <a:ext cx="6824398" cy="1692437"/>
            <a:chOff x="647151" y="774077"/>
            <a:chExt cx="6536366" cy="1896470"/>
          </a:xfrm>
        </p:grpSpPr>
        <p:sp>
          <p:nvSpPr>
            <p:cNvPr id="70" name="Rectangle 69"/>
            <p:cNvSpPr/>
            <p:nvPr/>
          </p:nvSpPr>
          <p:spPr>
            <a:xfrm>
              <a:off x="647151" y="774077"/>
              <a:ext cx="6536366" cy="189647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69417" y="907829"/>
              <a:ext cx="1008111" cy="314138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>
                  <a:solidFill>
                    <a:schemeClr val="bg1"/>
                  </a:solidFill>
                </a:rPr>
                <a:t>EM Tracker</a:t>
              </a:r>
            </a:p>
          </p:txBody>
        </p:sp>
      </p:grpSp>
      <p:sp>
        <p:nvSpPr>
          <p:cNvPr id="32" name="Rectangle 31"/>
          <p:cNvSpPr/>
          <p:nvPr/>
        </p:nvSpPr>
        <p:spPr>
          <a:xfrm>
            <a:off x="755576" y="2813887"/>
            <a:ext cx="1008111" cy="283615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3"/>
              </a:gs>
            </a:gsLst>
            <a:lin ang="5400000" scaled="0"/>
          </a:gra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Ultrasound</a:t>
            </a:r>
          </a:p>
        </p:txBody>
      </p:sp>
      <p:cxnSp>
        <p:nvCxnSpPr>
          <p:cNvPr id="53" name="Straight Connector 52"/>
          <p:cNvCxnSpPr>
            <a:stCxn id="46" idx="1"/>
            <a:endCxn id="129" idx="3"/>
          </p:cNvCxnSpPr>
          <p:nvPr/>
        </p:nvCxnSpPr>
        <p:spPr>
          <a:xfrm flipH="1" flipV="1">
            <a:off x="3059832" y="1956496"/>
            <a:ext cx="144016" cy="424392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6" idx="1"/>
            <a:endCxn id="43" idx="3"/>
          </p:cNvCxnSpPr>
          <p:nvPr/>
        </p:nvCxnSpPr>
        <p:spPr>
          <a:xfrm flipH="1">
            <a:off x="3059832" y="2380888"/>
            <a:ext cx="144016" cy="433000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691680" y="2672080"/>
            <a:ext cx="1368152" cy="283615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Image Channel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1691680" y="1800407"/>
            <a:ext cx="1368152" cy="312177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Tracking Channel</a:t>
            </a:r>
          </a:p>
        </p:txBody>
      </p:sp>
      <p:cxnSp>
        <p:nvCxnSpPr>
          <p:cNvPr id="71" name="Straight Connector 70"/>
          <p:cNvCxnSpPr>
            <a:stCxn id="78" idx="3"/>
            <a:endCxn id="63" idx="1"/>
          </p:cNvCxnSpPr>
          <p:nvPr/>
        </p:nvCxnSpPr>
        <p:spPr>
          <a:xfrm flipV="1">
            <a:off x="5783750" y="1956495"/>
            <a:ext cx="301573" cy="427363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203848" y="2240717"/>
            <a:ext cx="1296143" cy="28034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3"/>
              </a:gs>
            </a:gsLst>
            <a:lin ang="5400000" scaled="0"/>
          </a:gra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Virtual Mixer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085323" y="1816324"/>
            <a:ext cx="1296144" cy="28034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3"/>
              </a:gs>
            </a:gsLst>
            <a:lin ang="5400000" scaled="0"/>
          </a:gra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Virtual Capture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142177" y="3537261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200" b="1" dirty="0"/>
              <a:t>Data Flow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3311860" y="3465253"/>
            <a:ext cx="248427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83" idx="1"/>
            <a:endCxn id="78" idx="3"/>
          </p:cNvCxnSpPr>
          <p:nvPr/>
        </p:nvCxnSpPr>
        <p:spPr>
          <a:xfrm flipH="1" flipV="1">
            <a:off x="5783750" y="2383858"/>
            <a:ext cx="1811385" cy="430029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4355976" y="2242050"/>
            <a:ext cx="1427774" cy="283615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Combined Channel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595135" y="2597863"/>
            <a:ext cx="1343379" cy="432048"/>
          </a:xfrm>
          <a:prstGeom prst="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Visualization Client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67544" y="4091588"/>
            <a:ext cx="828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Devices are the creation point of data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/>
              <a:t>Record, simulate, process “external” data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Channels are the communication point between devices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/>
              <a:t>Outputs tracked frames for client consumption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A4E6-7F56-45E0-A582-97FA4FBDC613}" type="datetime1">
              <a:rPr lang="en-CA" smtClean="0"/>
              <a:t>2022-05-23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3000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16157</TotalTime>
  <Words>4315</Words>
  <Application>Microsoft Office PowerPoint</Application>
  <PresentationFormat>On-screen Show (4:3)</PresentationFormat>
  <Paragraphs>923</Paragraphs>
  <Slides>84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Arial</vt:lpstr>
      <vt:lpstr>Calibri</vt:lpstr>
      <vt:lpstr>Cambria Math</vt:lpstr>
      <vt:lpstr>Courier New</vt:lpstr>
      <vt:lpstr>Office Theme</vt:lpstr>
      <vt:lpstr>SlicerIGT Ecosystem: Introduction to Plus, SlicerIGT and Sequences</vt:lpstr>
      <vt:lpstr>Introduction</vt:lpstr>
      <vt:lpstr>Plus Toolkit Introduction</vt:lpstr>
      <vt:lpstr>System Overview</vt:lpstr>
      <vt:lpstr>Plus Server Application</vt:lpstr>
      <vt:lpstr>Plus Server Application</vt:lpstr>
      <vt:lpstr>Data Acquisition - Tracking</vt:lpstr>
      <vt:lpstr>Data Acquisition - Imaging</vt:lpstr>
      <vt:lpstr>PowerPoint Presentation</vt:lpstr>
      <vt:lpstr>PowerPoint Presentation</vt:lpstr>
      <vt:lpstr>fCal Application</vt:lpstr>
      <vt:lpstr>Spatial Calibration</vt:lpstr>
      <vt:lpstr>Sequence Files</vt:lpstr>
      <vt:lpstr>Sequence Files</vt:lpstr>
      <vt:lpstr>PLUS Configuration Files</vt:lpstr>
      <vt:lpstr>XML Basics</vt:lpstr>
      <vt:lpstr>Config File Terminology</vt:lpstr>
      <vt:lpstr>Config File Terminology</vt:lpstr>
      <vt:lpstr>PowerPoint Presentation</vt:lpstr>
      <vt:lpstr>PowerPoint Presentation</vt:lpstr>
      <vt:lpstr>Some Advice</vt:lpstr>
      <vt:lpstr>PLUS Configuration File Tutorial</vt:lpstr>
      <vt:lpstr>Laptops/Webcams/Markers</vt:lpstr>
      <vt:lpstr>Download &amp; Install PLUS</vt:lpstr>
      <vt:lpstr>Download &amp; Install Slicer</vt:lpstr>
      <vt:lpstr>PLUS Configuration File Tutorial: Webcam</vt:lpstr>
      <vt:lpstr>Start PLUS Server Launcher</vt:lpstr>
      <vt:lpstr>Select Configuration File Directory</vt:lpstr>
      <vt:lpstr>Choose Configuration for Color Video</vt:lpstr>
      <vt:lpstr>Launch Server</vt:lpstr>
      <vt:lpstr>Check Connection</vt:lpstr>
      <vt:lpstr>Check Message Log</vt:lpstr>
      <vt:lpstr>Connect from Slicer</vt:lpstr>
      <vt:lpstr>Connect from Slicer</vt:lpstr>
      <vt:lpstr>View Sent Images</vt:lpstr>
      <vt:lpstr>View Sent Images</vt:lpstr>
      <vt:lpstr>Edit Configuration Files</vt:lpstr>
      <vt:lpstr>Orienting Image Properly</vt:lpstr>
      <vt:lpstr>View Sent Images</vt:lpstr>
      <vt:lpstr>Increase Image Resolution</vt:lpstr>
      <vt:lpstr>View Sent Images</vt:lpstr>
      <vt:lpstr>Crop Image</vt:lpstr>
      <vt:lpstr>View Sent Images</vt:lpstr>
      <vt:lpstr>PLUS Configuration File Tutorial: Optical Marker Tracking</vt:lpstr>
      <vt:lpstr>Start PLUS Server Launcher</vt:lpstr>
      <vt:lpstr>Select Configuration File Directory</vt:lpstr>
      <vt:lpstr>Choose Configuration for Optical Tracking</vt:lpstr>
      <vt:lpstr>Edit Configuration Files</vt:lpstr>
      <vt:lpstr>Remove Unused Markers</vt:lpstr>
      <vt:lpstr>Change Sent Transforms</vt:lpstr>
      <vt:lpstr>Launch Server</vt:lpstr>
      <vt:lpstr>Check Connection</vt:lpstr>
      <vt:lpstr>Check Message Log</vt:lpstr>
      <vt:lpstr>Connect from Slicer</vt:lpstr>
      <vt:lpstr>Connect from Slicer</vt:lpstr>
      <vt:lpstr>Connect from Slicer</vt:lpstr>
      <vt:lpstr>View Sent Images</vt:lpstr>
      <vt:lpstr>View Sent Images</vt:lpstr>
      <vt:lpstr>View Sent Transforms</vt:lpstr>
      <vt:lpstr>SlicerIGT: Watchdog Module</vt:lpstr>
      <vt:lpstr>SlicerIGT: Watchdog Module</vt:lpstr>
      <vt:lpstr>PLUS Remote Control From Slicer</vt:lpstr>
      <vt:lpstr>Open Config File Directory</vt:lpstr>
      <vt:lpstr>Add Config File to Slicer</vt:lpstr>
      <vt:lpstr>View Config File</vt:lpstr>
      <vt:lpstr>View Config File</vt:lpstr>
      <vt:lpstr>Open PlusRemote Module</vt:lpstr>
      <vt:lpstr>Create PlusServerLauncher</vt:lpstr>
      <vt:lpstr>Add Server</vt:lpstr>
      <vt:lpstr>Start Server</vt:lpstr>
      <vt:lpstr>Check Plus</vt:lpstr>
      <vt:lpstr>Save with Scene</vt:lpstr>
      <vt:lpstr>Using plus.xml Extension</vt:lpstr>
      <vt:lpstr>Recording Sequences in Slicer</vt:lpstr>
      <vt:lpstr>3D Slicer: Sequences module</vt:lpstr>
      <vt:lpstr>3D Slicer: Sequences Module</vt:lpstr>
      <vt:lpstr>3D Slicer: Sequences Module</vt:lpstr>
      <vt:lpstr>3D Slicer: Sequences Module</vt:lpstr>
      <vt:lpstr>3D Slicer: Sequences Module</vt:lpstr>
      <vt:lpstr>3D Slicer: Sequences Module</vt:lpstr>
      <vt:lpstr>3D Slicer: Sequences Module</vt:lpstr>
      <vt:lpstr>3D Slicer: Sequences Module</vt:lpstr>
      <vt:lpstr>3D Slicer: Sequences Module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Tracked ultrasound snapshot and dual 3D view guidance for facet joint injections</dc:title>
  <dc:creator>APA</dc:creator>
  <cp:lastModifiedBy>Kyle Sunderland</cp:lastModifiedBy>
  <cp:revision>455</cp:revision>
  <dcterms:created xsi:type="dcterms:W3CDTF">2011-11-25T02:41:02Z</dcterms:created>
  <dcterms:modified xsi:type="dcterms:W3CDTF">2022-05-25T04:03:55Z</dcterms:modified>
</cp:coreProperties>
</file>